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no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notesMasterIdLst>
    <p:notesMasterId r:id="rId43"/>
  </p:notesMasterIdLst>
  <p:sldIdLst>
    <p:sldId id="256" r:id="rId23"/>
    <p:sldId id="257" r:id="rId24"/>
    <p:sldId id="258" r:id="rId25"/>
    <p:sldId id="259" r:id="rId26"/>
    <p:sldId id="260" r:id="rId27"/>
    <p:sldId id="261" r:id="rId28"/>
    <p:sldId id="262" r:id="rId29"/>
    <p:sldId id="263" r:id="rId30"/>
    <p:sldId id="264" r:id="rId31"/>
    <p:sldId id="265" r:id="rId32"/>
    <p:sldId id="266" r:id="rId33"/>
    <p:sldId id="267" r:id="rId34"/>
    <p:sldId id="268" r:id="rId35"/>
    <p:sldId id="269" r:id="rId36"/>
    <p:sldId id="270" r:id="rId37"/>
    <p:sldId id="271" r:id="rId38"/>
    <p:sldId id="272" r:id="rId39"/>
    <p:sldId id="273" r:id="rId40"/>
    <p:sldId id="274" r:id="rId41"/>
    <p:sldId id="275" r:id="rId42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WenQuanYi" charset="1" panose="020B0606030804020204"/>
      <p:regular r:id="rId10"/>
    </p:embeddedFont>
    <p:embeddedFont>
      <p:font typeface="Bree Serif" charset="1" panose="02000503040000020004"/>
      <p:regular r:id="rId11"/>
    </p:embeddedFont>
    <p:embeddedFont>
      <p:font typeface="思源宋体-超粗体" charset="1" panose="02020900000000000000"/>
      <p:regular r:id="rId12"/>
    </p:embeddedFont>
    <p:embeddedFont>
      <p:font typeface="思源黑体-粗体" charset="1" panose="020B0400000000000000"/>
      <p:regular r:id="rId13"/>
    </p:embeddedFont>
    <p:embeddedFont>
      <p:font typeface="思源黑体-粗体 Bold" charset="1" panose="020B0800000000000000"/>
      <p:regular r:id="rId14"/>
    </p:embeddedFont>
    <p:embeddedFont>
      <p:font typeface="Open Sans" charset="1" panose="020B0606030504020204"/>
      <p:regular r:id="rId15"/>
    </p:embeddedFont>
    <p:embeddedFont>
      <p:font typeface="Open Sans Bold" charset="1" panose="020B0806030504020204"/>
      <p:regular r:id="rId16"/>
    </p:embeddedFont>
    <p:embeddedFont>
      <p:font typeface="Open Sans Italics" charset="1" panose="020B0606030504020204"/>
      <p:regular r:id="rId17"/>
    </p:embeddedFont>
    <p:embeddedFont>
      <p:font typeface="Open Sans Bold Italics" charset="1" panose="020B0806030504020204"/>
      <p:regular r:id="rId18"/>
    </p:embeddedFont>
    <p:embeddedFont>
      <p:font typeface="Canva Sans" charset="1" panose="020B0503030501040103"/>
      <p:regular r:id="rId19"/>
    </p:embeddedFont>
    <p:embeddedFont>
      <p:font typeface="Canva Sans Bold" charset="1" panose="020B0803030501040103"/>
      <p:regular r:id="rId20"/>
    </p:embeddedFont>
    <p:embeddedFont>
      <p:font typeface="Canva Sans Italics" charset="1" panose="020B0503030501040103"/>
      <p:regular r:id="rId21"/>
    </p:embeddedFont>
    <p:embeddedFont>
      <p:font typeface="Canva Sans Bold Italics" charset="1" panose="020B0803030501040103"/>
      <p:regular r:id="rId22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no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slides/slide1.xml" Type="http://schemas.openxmlformats.org/officeDocument/2006/relationships/slide"/><Relationship Id="rId24" Target="slides/slide2.xml" Type="http://schemas.openxmlformats.org/officeDocument/2006/relationships/slide"/><Relationship Id="rId25" Target="slides/slide3.xml" Type="http://schemas.openxmlformats.org/officeDocument/2006/relationships/slide"/><Relationship Id="rId26" Target="slides/slide4.xml" Type="http://schemas.openxmlformats.org/officeDocument/2006/relationships/slide"/><Relationship Id="rId27" Target="slides/slide5.xml" Type="http://schemas.openxmlformats.org/officeDocument/2006/relationships/slide"/><Relationship Id="rId28" Target="slides/slide6.xml" Type="http://schemas.openxmlformats.org/officeDocument/2006/relationships/slide"/><Relationship Id="rId29" Target="slides/slide7.xml" Type="http://schemas.openxmlformats.org/officeDocument/2006/relationships/slide"/><Relationship Id="rId3" Target="viewProps.xml" Type="http://schemas.openxmlformats.org/officeDocument/2006/relationships/viewProps"/><Relationship Id="rId30" Target="slides/slide8.xml" Type="http://schemas.openxmlformats.org/officeDocument/2006/relationships/slide"/><Relationship Id="rId31" Target="slides/slide9.xml" Type="http://schemas.openxmlformats.org/officeDocument/2006/relationships/slide"/><Relationship Id="rId32" Target="slides/slide10.xml" Type="http://schemas.openxmlformats.org/officeDocument/2006/relationships/slide"/><Relationship Id="rId33" Target="slides/slide11.xml" Type="http://schemas.openxmlformats.org/officeDocument/2006/relationships/slide"/><Relationship Id="rId34" Target="slides/slide12.xml" Type="http://schemas.openxmlformats.org/officeDocument/2006/relationships/slide"/><Relationship Id="rId35" Target="slides/slide13.xml" Type="http://schemas.openxmlformats.org/officeDocument/2006/relationships/slide"/><Relationship Id="rId36" Target="slides/slide14.xml" Type="http://schemas.openxmlformats.org/officeDocument/2006/relationships/slide"/><Relationship Id="rId37" Target="slides/slide15.xml" Type="http://schemas.openxmlformats.org/officeDocument/2006/relationships/slide"/><Relationship Id="rId38" Target="slides/slide16.xml" Type="http://schemas.openxmlformats.org/officeDocument/2006/relationships/slide"/><Relationship Id="rId39" Target="slides/slide17.xml" Type="http://schemas.openxmlformats.org/officeDocument/2006/relationships/slide"/><Relationship Id="rId4" Target="theme/theme1.xml" Type="http://schemas.openxmlformats.org/officeDocument/2006/relationships/theme"/><Relationship Id="rId40" Target="slides/slide18.xml" Type="http://schemas.openxmlformats.org/officeDocument/2006/relationships/slide"/><Relationship Id="rId41" Target="slides/slide19.xml" Type="http://schemas.openxmlformats.org/officeDocument/2006/relationships/slide"/><Relationship Id="rId42" Target="slides/slide20.xml" Type="http://schemas.openxmlformats.org/officeDocument/2006/relationships/slide"/><Relationship Id="rId43" Target="notesMasters/notesMaster1.xml" Type="http://schemas.openxmlformats.org/officeDocument/2006/relationships/notesMaster"/><Relationship Id="rId44" Target="theme/theme2.xml" Type="http://schemas.openxmlformats.org/officeDocument/2006/relationships/theme"/><Relationship Id="rId45" Target="notesSlides/notesSlide1.xml" Type="http://schemas.openxmlformats.org/officeDocument/2006/relationships/notesSlide"/><Relationship Id="rId46" Target="notesSlides/notesSlide2.xml" Type="http://schemas.openxmlformats.org/officeDocument/2006/relationships/notesSlide"/><Relationship Id="rId47" Target="notesSlides/notesSlide3.xml" Type="http://schemas.openxmlformats.org/officeDocument/2006/relationships/notesSlide"/><Relationship Id="rId48" Target="notesSlides/notesSlide4.xml" Type="http://schemas.openxmlformats.org/officeDocument/2006/relationships/notesSlide"/><Relationship Id="rId49" Target="notesSlides/notesSlide5.xml" Type="http://schemas.openxmlformats.org/officeDocument/2006/relationships/notesSlide"/><Relationship Id="rId5" Target="tableStyles.xml" Type="http://schemas.openxmlformats.org/officeDocument/2006/relationships/tableStyles"/><Relationship Id="rId50" Target="notesSlides/notesSlide6.xml" Type="http://schemas.openxmlformats.org/officeDocument/2006/relationships/notesSlide"/><Relationship Id="rId51" Target="notesSlides/notesSlide7.xml" Type="http://schemas.openxmlformats.org/officeDocument/2006/relationships/notesSlide"/><Relationship Id="rId6" Target="fonts/font6.fntdata" Type="http://schemas.openxmlformats.org/officeDocument/2006/relationships/font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notesMasters/_rels/notesMaster1.xml.rels><?xml version="1.0" encoding="UTF-8" standalone="no"?><Relationships xmlns="http://schemas.openxmlformats.org/package/2006/relationships"><Relationship Id="rId1" Target="../theme/theme2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7268E1E-0E44-426D-905E-8AD9B19D2182}" type="datetimeFigureOut">
              <a:rPr lang="cs-CZ" smtClean="0"/>
              <a:t>1.7.2013</a:t>
            </a:fld>
            <a:endParaRPr lang="cs-C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cs-C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cs-C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cs-C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71B2431-D351-4C6E-A3CF-9DFAC0E3E050}" type="slidenum">
              <a:rPr lang="cs-CZ" smtClean="0"/>
              <a:t>‹#›</a:t>
            </a:fld>
            <a:endParaRPr lang="cs-CZ"/>
          </a:p>
        </p:txBody>
      </p:sp>
    </p:spTree>
    <p:extLst>
      <p:ext uri="{BB962C8B-B14F-4D97-AF65-F5344CB8AC3E}">
        <p14:creationId xmlns:p14="http://schemas.microsoft.com/office/powerpoint/2010/main" val="179888911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6.xml" Type="http://schemas.openxmlformats.org/officeDocument/2006/relationships/slide"/></Relationships>
</file>

<file path=ppt/notesSlides/_rels/notesSlide2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0.xml" Type="http://schemas.openxmlformats.org/officeDocument/2006/relationships/slide"/></Relationships>
</file>

<file path=ppt/notesSlides/_rels/notesSlide3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1.xml" Type="http://schemas.openxmlformats.org/officeDocument/2006/relationships/slide"/></Relationships>
</file>

<file path=ppt/notesSlides/_rels/notesSlide4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2.xml" Type="http://schemas.openxmlformats.org/officeDocument/2006/relationships/slide"/></Relationships>
</file>

<file path=ppt/notesSlides/_rels/notesSlide5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3.xml" Type="http://schemas.openxmlformats.org/officeDocument/2006/relationships/slide"/></Relationships>
</file>

<file path=ppt/notesSlides/_rels/notesSlide6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19.xml" Type="http://schemas.openxmlformats.org/officeDocument/2006/relationships/slide"/></Relationships>
</file>

<file path=ppt/notesSlides/_rels/notesSlide7.xml.rels><?xml version="1.0" encoding="UTF-8" standalone="no"?><Relationships xmlns="http://schemas.openxmlformats.org/package/2006/relationships"><Relationship Id="rId1" Target="../notesMasters/notesMaster1.xml" Type="http://schemas.openxmlformats.org/officeDocument/2006/relationships/notesMaster"/><Relationship Id="rId2" Target="../slides/slide20.xml" Type="http://schemas.openxmlformats.org/officeDocument/2006/relationships/slide"/></Relationships>
</file>

<file path=ppt/notesSlides/notesSlide1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>I will introduce the result part of the structure and style features of journal.First, the publication follows the IMRD structure,includes four parts, Introduction,Results,Discussion and Methods and provides a clear and concise title and abstract. </a:t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2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3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4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5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6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notesSlides/notesSlide7.xml><?xml version="1.0" encoding="utf-8"?>
<p:notes xmlns:p="http://schemas.openxmlformats.org/presentationml/2006/main">
  <p:cSld>
    <p:spTree xmlns:a="http://schemas.openxmlformats.org/drawingml/2006/main" xmlns:r="http://schemas.openxmlformats.org/officeDocument/2006/relationships"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/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r id="{B7268E1E-0E44-426D-905E-8AD9B19D2182}" type="datetimeFigureOut">
              <a:rPr lang="cs-CZ" smtClean="0"/>
              <a:t>1.7.2013</a:t>
            </a:r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2763"/>
            <a:ext cx="3429000" cy="2566987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/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1200"/>
            <a:ext cx="7315200" cy="3081338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r>
              <a:rPr lang="en-US"/>
              <a:t/>
            </a:r>
            <a:endParaRPr lang="en-US" smtClean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/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80013" y="6502400"/>
            <a:ext cx="3962400" cy="34131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r id="{871B2431-D351-4C6E-A3CF-9DFAC0E3E050}" type="slidenum">
              <a:rPr lang="cs-CZ" smtClean="0"/>
              <a:t>‹#›</a:t>
            </a:r>
          </a:p>
        </p:txBody>
      </p:sp>
    </p:spTree>
  </p:cSld>
</p:notes>
</file>

<file path=ppt/slideLayouts/_rels/slideLayout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no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no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9.svg" Type="http://schemas.openxmlformats.org/officeDocument/2006/relationships/image"/><Relationship Id="rId11" Target="../media/image10.png" Type="http://schemas.openxmlformats.org/officeDocument/2006/relationships/image"/><Relationship Id="rId12" Target="../media/image11.svg" Type="http://schemas.openxmlformats.org/officeDocument/2006/relationships/image"/><Relationship Id="rId13" Target="../media/image12.png" Type="http://schemas.openxmlformats.org/officeDocument/2006/relationships/image"/><Relationship Id="rId14" Target="../media/image13.svg" Type="http://schemas.openxmlformats.org/officeDocument/2006/relationships/image"/><Relationship Id="rId15" Target="../media/image14.png" Type="http://schemas.openxmlformats.org/officeDocument/2006/relationships/image"/><Relationship Id="rId16" Target="../media/image15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2" Target="../media/image1.png" Type="http://schemas.openxmlformats.org/officeDocument/2006/relationships/image"/><Relationship Id="rId3" Target="../media/image2.png" Type="http://schemas.openxmlformats.org/officeDocument/2006/relationships/image"/><Relationship Id="rId4" Target="../media/image3.png" Type="http://schemas.openxmlformats.org/officeDocument/2006/relationships/image"/><Relationship Id="rId5" Target="../media/image4.png" Type="http://schemas.openxmlformats.org/officeDocument/2006/relationships/image"/><Relationship Id="rId6" Target="../media/image5.svg" Type="http://schemas.openxmlformats.org/officeDocument/2006/relationships/image"/><Relationship Id="rId7" Target="../media/image6.png" Type="http://schemas.openxmlformats.org/officeDocument/2006/relationships/image"/><Relationship Id="rId8" Target="../media/image7.svg" Type="http://schemas.openxmlformats.org/officeDocument/2006/relationships/image"/><Relationship Id="rId9" Target="../media/image8.png" Type="http://schemas.openxmlformats.org/officeDocument/2006/relationships/image"/></Relationships>
</file>

<file path=ppt/slides/_rels/slide1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.png" Type="http://schemas.openxmlformats.org/officeDocument/2006/relationships/image"/><Relationship Id="rId16" Target="../media/image6.png" Type="http://schemas.openxmlformats.org/officeDocument/2006/relationships/image"/><Relationship Id="rId17" Target="../media/image7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2.xml" Type="http://schemas.openxmlformats.org/officeDocument/2006/relationships/notesSlid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27.png" Type="http://schemas.openxmlformats.org/officeDocument/2006/relationships/image"/><Relationship Id="rId23" Target="../media/image28.svg" Type="http://schemas.openxmlformats.org/officeDocument/2006/relationships/image"/><Relationship Id="rId24" Target="../media/image29.png" Type="http://schemas.openxmlformats.org/officeDocument/2006/relationships/image"/><Relationship Id="rId25" Target="../media/image30.svg" Type="http://schemas.openxmlformats.org/officeDocument/2006/relationships/image"/><Relationship Id="rId26" Target="../media/image47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1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.png" Type="http://schemas.openxmlformats.org/officeDocument/2006/relationships/image"/><Relationship Id="rId16" Target="../media/image6.png" Type="http://schemas.openxmlformats.org/officeDocument/2006/relationships/image"/><Relationship Id="rId17" Target="../media/image7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3.xml" Type="http://schemas.openxmlformats.org/officeDocument/2006/relationships/notesSlid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32.png" Type="http://schemas.openxmlformats.org/officeDocument/2006/relationships/image"/><Relationship Id="rId23" Target="../media/image33.svg" Type="http://schemas.openxmlformats.org/officeDocument/2006/relationships/image"/><Relationship Id="rId24" Target="../media/image34.png" Type="http://schemas.openxmlformats.org/officeDocument/2006/relationships/image"/><Relationship Id="rId25" Target="../media/image35.svg" Type="http://schemas.openxmlformats.org/officeDocument/2006/relationships/image"/><Relationship Id="rId26" Target="../media/image48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.png" Type="http://schemas.openxmlformats.org/officeDocument/2006/relationships/image"/><Relationship Id="rId16" Target="../media/image6.png" Type="http://schemas.openxmlformats.org/officeDocument/2006/relationships/image"/><Relationship Id="rId17" Target="../media/image7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4.xml" Type="http://schemas.openxmlformats.org/officeDocument/2006/relationships/notesSlide"/><Relationship Id="rId20" Target="../media/image18.png" Type="http://schemas.openxmlformats.org/officeDocument/2006/relationships/image"/><Relationship Id="rId21" Target="../media/image19.svg" Type="http://schemas.openxmlformats.org/officeDocument/2006/relationships/image"/><Relationship Id="rId22" Target="../media/image20.png" Type="http://schemas.openxmlformats.org/officeDocument/2006/relationships/image"/><Relationship Id="rId23" Target="../media/image21.svg" Type="http://schemas.openxmlformats.org/officeDocument/2006/relationships/image"/><Relationship Id="rId24" Target="../media/image37.png" Type="http://schemas.openxmlformats.org/officeDocument/2006/relationships/image"/><Relationship Id="rId25" Target="../media/image38.svg" Type="http://schemas.openxmlformats.org/officeDocument/2006/relationships/image"/><Relationship Id="rId26" Target="../media/image41.png" Type="http://schemas.openxmlformats.org/officeDocument/2006/relationships/image"/><Relationship Id="rId27" Target="../media/image42.svg" Type="http://schemas.openxmlformats.org/officeDocument/2006/relationships/image"/><Relationship Id="rId28" Target="../media/image22.png" Type="http://schemas.openxmlformats.org/officeDocument/2006/relationships/image"/><Relationship Id="rId29" Target="../media/image23.svg" Type="http://schemas.openxmlformats.org/officeDocument/2006/relationships/image"/><Relationship Id="rId3" Target="../media/image1.png" Type="http://schemas.openxmlformats.org/officeDocument/2006/relationships/image"/><Relationship Id="rId30" Target="../media/image49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.png" Type="http://schemas.openxmlformats.org/officeDocument/2006/relationships/image"/><Relationship Id="rId16" Target="../media/image6.png" Type="http://schemas.openxmlformats.org/officeDocument/2006/relationships/image"/><Relationship Id="rId17" Target="../media/image7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5.xml" Type="http://schemas.openxmlformats.org/officeDocument/2006/relationships/notesSlid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50.png" Type="http://schemas.openxmlformats.org/officeDocument/2006/relationships/image"/><Relationship Id="rId23" Target="../media/image18.png" Type="http://schemas.openxmlformats.org/officeDocument/2006/relationships/image"/><Relationship Id="rId24" Target="../media/image19.svg" Type="http://schemas.openxmlformats.org/officeDocument/2006/relationships/image"/><Relationship Id="rId25" Target="../media/image20.png" Type="http://schemas.openxmlformats.org/officeDocument/2006/relationships/image"/><Relationship Id="rId26" Target="../media/image21.svg" Type="http://schemas.openxmlformats.org/officeDocument/2006/relationships/image"/><Relationship Id="rId27" Target="../media/image37.png" Type="http://schemas.openxmlformats.org/officeDocument/2006/relationships/image"/><Relationship Id="rId28" Target="../media/image38.svg" Type="http://schemas.openxmlformats.org/officeDocument/2006/relationships/image"/><Relationship Id="rId29" Target="../media/image41.png" Type="http://schemas.openxmlformats.org/officeDocument/2006/relationships/image"/><Relationship Id="rId3" Target="../media/image1.png" Type="http://schemas.openxmlformats.org/officeDocument/2006/relationships/image"/><Relationship Id="rId30" Target="../media/image42.sv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1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22.png" Type="http://schemas.openxmlformats.org/officeDocument/2006/relationships/image"/><Relationship Id="rId2" Target="../media/image51.png" Type="http://schemas.openxmlformats.org/officeDocument/2006/relationships/image"/><Relationship Id="rId20" Target="../media/image23.svg" Type="http://schemas.openxmlformats.org/officeDocument/2006/relationships/image"/><Relationship Id="rId21" Target="../media/image52.png" Type="http://schemas.openxmlformats.org/officeDocument/2006/relationships/image"/><Relationship Id="rId22" Target="../media/image53.svg" Type="http://schemas.openxmlformats.org/officeDocument/2006/relationships/image"/><Relationship Id="rId23" Target="../media/image54.png" Type="http://schemas.openxmlformats.org/officeDocument/2006/relationships/image"/><Relationship Id="rId24" Target="../media/image55.svg" Type="http://schemas.openxmlformats.org/officeDocument/2006/relationships/image"/><Relationship Id="rId25" Target="../media/image5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22.png" Type="http://schemas.openxmlformats.org/officeDocument/2006/relationships/image"/><Relationship Id="rId2" Target="../media/image51.png" Type="http://schemas.openxmlformats.org/officeDocument/2006/relationships/image"/><Relationship Id="rId20" Target="../media/image23.svg" Type="http://schemas.openxmlformats.org/officeDocument/2006/relationships/image"/><Relationship Id="rId21" Target="../media/image57.png" Type="http://schemas.openxmlformats.org/officeDocument/2006/relationships/image"/><Relationship Id="rId22" Target="../media/image58.svg" Type="http://schemas.openxmlformats.org/officeDocument/2006/relationships/image"/><Relationship Id="rId23" Target="../media/image59.png" Type="http://schemas.openxmlformats.org/officeDocument/2006/relationships/image"/><Relationship Id="rId24" Target="../media/image60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22.png" Type="http://schemas.openxmlformats.org/officeDocument/2006/relationships/image"/><Relationship Id="rId2" Target="../media/image51.png" Type="http://schemas.openxmlformats.org/officeDocument/2006/relationships/image"/><Relationship Id="rId20" Target="../media/image23.svg" Type="http://schemas.openxmlformats.org/officeDocument/2006/relationships/image"/><Relationship Id="rId21" Target="../media/image61.png" Type="http://schemas.openxmlformats.org/officeDocument/2006/relationships/image"/><Relationship Id="rId22" Target="../media/image62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22.png" Type="http://schemas.openxmlformats.org/officeDocument/2006/relationships/image"/><Relationship Id="rId2" Target="../media/image51.png" Type="http://schemas.openxmlformats.org/officeDocument/2006/relationships/image"/><Relationship Id="rId20" Target="../media/image23.svg" Type="http://schemas.openxmlformats.org/officeDocument/2006/relationships/image"/><Relationship Id="rId21" Target="../media/image32.png" Type="http://schemas.openxmlformats.org/officeDocument/2006/relationships/image"/><Relationship Id="rId22" Target="../media/image33.svg" Type="http://schemas.openxmlformats.org/officeDocument/2006/relationships/image"/><Relationship Id="rId23" Target="../media/image27.png" Type="http://schemas.openxmlformats.org/officeDocument/2006/relationships/image"/><Relationship Id="rId24" Target="../media/image28.svg" Type="http://schemas.openxmlformats.org/officeDocument/2006/relationships/image"/><Relationship Id="rId25" Target="../media/image34.png" Type="http://schemas.openxmlformats.org/officeDocument/2006/relationships/image"/><Relationship Id="rId26" Target="../media/image35.svg" Type="http://schemas.openxmlformats.org/officeDocument/2006/relationships/image"/><Relationship Id="rId27" Target="../media/image29.png" Type="http://schemas.openxmlformats.org/officeDocument/2006/relationships/image"/><Relationship Id="rId28" Target="../media/image30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1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.png" Type="http://schemas.openxmlformats.org/officeDocument/2006/relationships/image"/><Relationship Id="rId16" Target="../media/image6.png" Type="http://schemas.openxmlformats.org/officeDocument/2006/relationships/image"/><Relationship Id="rId17" Target="../media/image7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6.xml" Type="http://schemas.openxmlformats.org/officeDocument/2006/relationships/notesSlid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63.png" Type="http://schemas.openxmlformats.org/officeDocument/2006/relationships/image"/><Relationship Id="rId23" Target="../media/image64.svg" Type="http://schemas.openxmlformats.org/officeDocument/2006/relationships/image"/><Relationship Id="rId24" Target="../media/image65.jpeg" Type="http://schemas.openxmlformats.org/officeDocument/2006/relationships/image"/><Relationship Id="rId3" Target="../media/image5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2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20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8.png" Type="http://schemas.openxmlformats.org/officeDocument/2006/relationships/image"/><Relationship Id="rId11" Target="../media/image9.svg" Type="http://schemas.openxmlformats.org/officeDocument/2006/relationships/image"/><Relationship Id="rId12" Target="../media/image10.png" Type="http://schemas.openxmlformats.org/officeDocument/2006/relationships/image"/><Relationship Id="rId13" Target="../media/image11.svg" Type="http://schemas.openxmlformats.org/officeDocument/2006/relationships/image"/><Relationship Id="rId14" Target="../media/image12.png" Type="http://schemas.openxmlformats.org/officeDocument/2006/relationships/image"/><Relationship Id="rId15" Target="../media/image13.svg" Type="http://schemas.openxmlformats.org/officeDocument/2006/relationships/image"/><Relationship Id="rId16" Target="../media/image14.png" Type="http://schemas.openxmlformats.org/officeDocument/2006/relationships/image"/><Relationship Id="rId17" Target="../media/image15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7.xml" Type="http://schemas.openxmlformats.org/officeDocument/2006/relationships/notesSlide"/><Relationship Id="rId3" Target="../media/image51.png" Type="http://schemas.openxmlformats.org/officeDocument/2006/relationships/image"/><Relationship Id="rId4" Target="../media/image2.png" Type="http://schemas.openxmlformats.org/officeDocument/2006/relationships/image"/><Relationship Id="rId5" Target="../media/image3.png" Type="http://schemas.openxmlformats.org/officeDocument/2006/relationships/image"/><Relationship Id="rId6" Target="../media/image4.png" Type="http://schemas.openxmlformats.org/officeDocument/2006/relationships/image"/><Relationship Id="rId7" Target="../media/image5.svg" Type="http://schemas.openxmlformats.org/officeDocument/2006/relationships/image"/><Relationship Id="rId8" Target="../media/image6.png" Type="http://schemas.openxmlformats.org/officeDocument/2006/relationships/image"/><Relationship Id="rId9" Target="../media/image7.svg" Type="http://schemas.openxmlformats.org/officeDocument/2006/relationships/image"/></Relationships>
</file>

<file path=ppt/slides/_rels/slide3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4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3.png" Type="http://schemas.openxmlformats.org/officeDocument/2006/relationships/image"/><Relationship Id="rId11" Target="../media/image6.png" Type="http://schemas.openxmlformats.org/officeDocument/2006/relationships/image"/><Relationship Id="rId12" Target="../media/image7.svg" Type="http://schemas.openxmlformats.org/officeDocument/2006/relationships/image"/><Relationship Id="rId13" Target="../media/image22.png" Type="http://schemas.openxmlformats.org/officeDocument/2006/relationships/image"/><Relationship Id="rId14" Target="../media/image23.svg" Type="http://schemas.openxmlformats.org/officeDocument/2006/relationships/image"/><Relationship Id="rId15" Target="../media/image24.png" Type="http://schemas.openxmlformats.org/officeDocument/2006/relationships/image"/><Relationship Id="rId16" Target="../media/image25.png" Type="http://schemas.openxmlformats.org/officeDocument/2006/relationships/image"/><Relationship Id="rId17" Target="../media/image10.png" Type="http://schemas.openxmlformats.org/officeDocument/2006/relationships/image"/><Relationship Id="rId18" Target="../media/image11.svg" Type="http://schemas.openxmlformats.org/officeDocument/2006/relationships/image"/><Relationship Id="rId2" Target="../media/image1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8.png" Type="http://schemas.openxmlformats.org/officeDocument/2006/relationships/image"/><Relationship Id="rId6" Target="../media/image9.svg" Type="http://schemas.openxmlformats.org/officeDocument/2006/relationships/image"/><Relationship Id="rId7" Target="../media/image12.png" Type="http://schemas.openxmlformats.org/officeDocument/2006/relationships/image"/><Relationship Id="rId8" Target="../media/image13.svg" Type="http://schemas.openxmlformats.org/officeDocument/2006/relationships/image"/><Relationship Id="rId9" Target="../media/image2.png" Type="http://schemas.openxmlformats.org/officeDocument/2006/relationships/image"/></Relationships>
</file>

<file path=ppt/slides/_rels/slide5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2.png" Type="http://schemas.openxmlformats.org/officeDocument/2006/relationships/image"/><Relationship Id="rId11" Target="../media/image14.png" Type="http://schemas.openxmlformats.org/officeDocument/2006/relationships/image"/><Relationship Id="rId12" Target="../media/image15.svg" Type="http://schemas.openxmlformats.org/officeDocument/2006/relationships/image"/><Relationship Id="rId13" Target="../media/image3.png" Type="http://schemas.openxmlformats.org/officeDocument/2006/relationships/image"/><Relationship Id="rId14" Target="../media/image6.png" Type="http://schemas.openxmlformats.org/officeDocument/2006/relationships/image"/><Relationship Id="rId15" Target="../media/image7.svg" Type="http://schemas.openxmlformats.org/officeDocument/2006/relationships/image"/><Relationship Id="rId16" Target="../media/image16.png" Type="http://schemas.openxmlformats.org/officeDocument/2006/relationships/image"/><Relationship Id="rId17" Target="../media/image17.svg" Type="http://schemas.openxmlformats.org/officeDocument/2006/relationships/image"/><Relationship Id="rId18" Target="../media/image22.png" Type="http://schemas.openxmlformats.org/officeDocument/2006/relationships/image"/><Relationship Id="rId19" Target="../media/image23.svg" Type="http://schemas.openxmlformats.org/officeDocument/2006/relationships/image"/><Relationship Id="rId2" Target="../media/image4.png" Type="http://schemas.openxmlformats.org/officeDocument/2006/relationships/image"/><Relationship Id="rId20" Target="../media/image26.png" Type="http://schemas.openxmlformats.org/officeDocument/2006/relationships/image"/><Relationship Id="rId3" Target="../media/image5.svg" Type="http://schemas.openxmlformats.org/officeDocument/2006/relationships/image"/><Relationship Id="rId4" Target="../media/image10.png" Type="http://schemas.openxmlformats.org/officeDocument/2006/relationships/image"/><Relationship Id="rId5" Target="../media/image11.svg" Type="http://schemas.openxmlformats.org/officeDocument/2006/relationships/image"/><Relationship Id="rId6" Target="../media/image8.png" Type="http://schemas.openxmlformats.org/officeDocument/2006/relationships/image"/><Relationship Id="rId7" Target="../media/image9.svg" Type="http://schemas.openxmlformats.org/officeDocument/2006/relationships/image"/><Relationship Id="rId8" Target="../media/image12.png" Type="http://schemas.openxmlformats.org/officeDocument/2006/relationships/image"/><Relationship Id="rId9" Target="../media/image13.svg" Type="http://schemas.openxmlformats.org/officeDocument/2006/relationships/image"/></Relationships>
</file>

<file path=ppt/slides/_rels/slide6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2.png" Type="http://schemas.openxmlformats.org/officeDocument/2006/relationships/image"/><Relationship Id="rId11" Target="../media/image13.svg" Type="http://schemas.openxmlformats.org/officeDocument/2006/relationships/image"/><Relationship Id="rId12" Target="../media/image2.png" Type="http://schemas.openxmlformats.org/officeDocument/2006/relationships/image"/><Relationship Id="rId13" Target="../media/image14.png" Type="http://schemas.openxmlformats.org/officeDocument/2006/relationships/image"/><Relationship Id="rId14" Target="../media/image15.svg" Type="http://schemas.openxmlformats.org/officeDocument/2006/relationships/image"/><Relationship Id="rId15" Target="../media/image3.png" Type="http://schemas.openxmlformats.org/officeDocument/2006/relationships/image"/><Relationship Id="rId16" Target="../media/image6.png" Type="http://schemas.openxmlformats.org/officeDocument/2006/relationships/image"/><Relationship Id="rId17" Target="../media/image7.svg" Type="http://schemas.openxmlformats.org/officeDocument/2006/relationships/image"/><Relationship Id="rId18" Target="../media/image16.png" Type="http://schemas.openxmlformats.org/officeDocument/2006/relationships/image"/><Relationship Id="rId19" Target="../media/image17.svg" Type="http://schemas.openxmlformats.org/officeDocument/2006/relationships/image"/><Relationship Id="rId2" Target="../notesSlides/notesSlide1.xml" Type="http://schemas.openxmlformats.org/officeDocument/2006/relationships/notesSlide"/><Relationship Id="rId20" Target="../media/image22.png" Type="http://schemas.openxmlformats.org/officeDocument/2006/relationships/image"/><Relationship Id="rId21" Target="../media/image23.svg" Type="http://schemas.openxmlformats.org/officeDocument/2006/relationships/image"/><Relationship Id="rId22" Target="../media/image27.png" Type="http://schemas.openxmlformats.org/officeDocument/2006/relationships/image"/><Relationship Id="rId23" Target="../media/image28.svg" Type="http://schemas.openxmlformats.org/officeDocument/2006/relationships/image"/><Relationship Id="rId24" Target="../media/image29.png" Type="http://schemas.openxmlformats.org/officeDocument/2006/relationships/image"/><Relationship Id="rId25" Target="../media/image30.svg" Type="http://schemas.openxmlformats.org/officeDocument/2006/relationships/image"/><Relationship Id="rId26" Target="../media/image31.png" Type="http://schemas.openxmlformats.org/officeDocument/2006/relationships/image"/><Relationship Id="rId3" Target="../media/image1.png" Type="http://schemas.openxmlformats.org/officeDocument/2006/relationships/image"/><Relationship Id="rId4" Target="../media/image4.png" Type="http://schemas.openxmlformats.org/officeDocument/2006/relationships/image"/><Relationship Id="rId5" Target="../media/image5.svg" Type="http://schemas.openxmlformats.org/officeDocument/2006/relationships/image"/><Relationship Id="rId6" Target="../media/image10.png" Type="http://schemas.openxmlformats.org/officeDocument/2006/relationships/image"/><Relationship Id="rId7" Target="../media/image11.svg" Type="http://schemas.openxmlformats.org/officeDocument/2006/relationships/image"/><Relationship Id="rId8" Target="../media/image8.png" Type="http://schemas.openxmlformats.org/officeDocument/2006/relationships/image"/><Relationship Id="rId9" Target="../media/image9.svg" Type="http://schemas.openxmlformats.org/officeDocument/2006/relationships/image"/></Relationships>
</file>

<file path=ppt/slides/_rels/slide7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22.png" Type="http://schemas.openxmlformats.org/officeDocument/2006/relationships/image"/><Relationship Id="rId2" Target="../media/image1.png" Type="http://schemas.openxmlformats.org/officeDocument/2006/relationships/image"/><Relationship Id="rId20" Target="../media/image23.svg" Type="http://schemas.openxmlformats.org/officeDocument/2006/relationships/image"/><Relationship Id="rId21" Target="../media/image32.png" Type="http://schemas.openxmlformats.org/officeDocument/2006/relationships/image"/><Relationship Id="rId22" Target="../media/image33.svg" Type="http://schemas.openxmlformats.org/officeDocument/2006/relationships/image"/><Relationship Id="rId23" Target="../media/image34.png" Type="http://schemas.openxmlformats.org/officeDocument/2006/relationships/image"/><Relationship Id="rId24" Target="../media/image35.svg" Type="http://schemas.openxmlformats.org/officeDocument/2006/relationships/image"/><Relationship Id="rId25" Target="../media/image3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8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18.png" Type="http://schemas.openxmlformats.org/officeDocument/2006/relationships/image"/><Relationship Id="rId2" Target="../media/image1.png" Type="http://schemas.openxmlformats.org/officeDocument/2006/relationships/image"/><Relationship Id="rId20" Target="../media/image19.svg" Type="http://schemas.openxmlformats.org/officeDocument/2006/relationships/image"/><Relationship Id="rId21" Target="../media/image20.png" Type="http://schemas.openxmlformats.org/officeDocument/2006/relationships/image"/><Relationship Id="rId22" Target="../media/image21.svg" Type="http://schemas.openxmlformats.org/officeDocument/2006/relationships/image"/><Relationship Id="rId23" Target="../media/image37.png" Type="http://schemas.openxmlformats.org/officeDocument/2006/relationships/image"/><Relationship Id="rId24" Target="../media/image38.svg" Type="http://schemas.openxmlformats.org/officeDocument/2006/relationships/image"/><Relationship Id="rId25" Target="../media/image39.png" Type="http://schemas.openxmlformats.org/officeDocument/2006/relationships/image"/><Relationship Id="rId26" Target="../media/image40.svg" Type="http://schemas.openxmlformats.org/officeDocument/2006/relationships/image"/><Relationship Id="rId27" Target="../media/image41.png" Type="http://schemas.openxmlformats.org/officeDocument/2006/relationships/image"/><Relationship Id="rId28" Target="../media/image42.svg" Type="http://schemas.openxmlformats.org/officeDocument/2006/relationships/image"/><Relationship Id="rId29" Target="../media/image22.png" Type="http://schemas.openxmlformats.org/officeDocument/2006/relationships/image"/><Relationship Id="rId3" Target="../media/image4.png" Type="http://schemas.openxmlformats.org/officeDocument/2006/relationships/image"/><Relationship Id="rId30" Target="../media/image23.svg" Type="http://schemas.openxmlformats.org/officeDocument/2006/relationships/image"/><Relationship Id="rId31" Target="../media/image43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_rels/slide9.xml.rels><?xml version="1.0" encoding="UTF-8" standalone="no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image13.svg" Type="http://schemas.openxmlformats.org/officeDocument/2006/relationships/image"/><Relationship Id="rId11" Target="../media/image2.png" Type="http://schemas.openxmlformats.org/officeDocument/2006/relationships/image"/><Relationship Id="rId12" Target="../media/image14.png" Type="http://schemas.openxmlformats.org/officeDocument/2006/relationships/image"/><Relationship Id="rId13" Target="../media/image15.svg" Type="http://schemas.openxmlformats.org/officeDocument/2006/relationships/image"/><Relationship Id="rId14" Target="../media/image3.png" Type="http://schemas.openxmlformats.org/officeDocument/2006/relationships/image"/><Relationship Id="rId15" Target="../media/image6.png" Type="http://schemas.openxmlformats.org/officeDocument/2006/relationships/image"/><Relationship Id="rId16" Target="../media/image7.svg" Type="http://schemas.openxmlformats.org/officeDocument/2006/relationships/image"/><Relationship Id="rId17" Target="../media/image16.png" Type="http://schemas.openxmlformats.org/officeDocument/2006/relationships/image"/><Relationship Id="rId18" Target="../media/image17.svg" Type="http://schemas.openxmlformats.org/officeDocument/2006/relationships/image"/><Relationship Id="rId19" Target="../media/image20.png" Type="http://schemas.openxmlformats.org/officeDocument/2006/relationships/image"/><Relationship Id="rId2" Target="../media/image1.png" Type="http://schemas.openxmlformats.org/officeDocument/2006/relationships/image"/><Relationship Id="rId20" Target="../media/image21.svg" Type="http://schemas.openxmlformats.org/officeDocument/2006/relationships/image"/><Relationship Id="rId21" Target="../media/image18.png" Type="http://schemas.openxmlformats.org/officeDocument/2006/relationships/image"/><Relationship Id="rId22" Target="../media/image19.svg" Type="http://schemas.openxmlformats.org/officeDocument/2006/relationships/image"/><Relationship Id="rId23" Target="../media/image39.png" Type="http://schemas.openxmlformats.org/officeDocument/2006/relationships/image"/><Relationship Id="rId24" Target="../media/image40.svg" Type="http://schemas.openxmlformats.org/officeDocument/2006/relationships/image"/><Relationship Id="rId25" Target="../media/image44.png" Type="http://schemas.openxmlformats.org/officeDocument/2006/relationships/image"/><Relationship Id="rId26" Target="../media/image45.svg" Type="http://schemas.openxmlformats.org/officeDocument/2006/relationships/image"/><Relationship Id="rId27" Target="../media/image22.png" Type="http://schemas.openxmlformats.org/officeDocument/2006/relationships/image"/><Relationship Id="rId28" Target="../media/image23.svg" Type="http://schemas.openxmlformats.org/officeDocument/2006/relationships/image"/><Relationship Id="rId29" Target="../media/image46.png" Type="http://schemas.openxmlformats.org/officeDocument/2006/relationships/image"/><Relationship Id="rId3" Target="../media/image4.png" Type="http://schemas.openxmlformats.org/officeDocument/2006/relationships/image"/><Relationship Id="rId4" Target="../media/image5.svg" Type="http://schemas.openxmlformats.org/officeDocument/2006/relationships/image"/><Relationship Id="rId5" Target="../media/image10.png" Type="http://schemas.openxmlformats.org/officeDocument/2006/relationships/image"/><Relationship Id="rId6" Target="../media/image11.svg" Type="http://schemas.openxmlformats.org/officeDocument/2006/relationships/image"/><Relationship Id="rId7" Target="../media/image8.png" Type="http://schemas.openxmlformats.org/officeDocument/2006/relationships/image"/><Relationship Id="rId8" Target="../media/image9.svg" Type="http://schemas.openxmlformats.org/officeDocument/2006/relationships/image"/><Relationship Id="rId9" Target="../media/image12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3314070">
            <a:off x="-3845707" y="-4418829"/>
            <a:ext cx="8281358" cy="8229600"/>
          </a:xfrm>
          <a:custGeom>
            <a:avLst/>
            <a:gdLst/>
            <a:ahLst/>
            <a:cxnLst/>
            <a:rect r="r" b="b" t="t" l="l"/>
            <a:pathLst>
              <a:path h="8229600" w="8281358">
                <a:moveTo>
                  <a:pt x="0" y="0"/>
                </a:moveTo>
                <a:lnTo>
                  <a:pt x="8281358" y="0"/>
                </a:lnTo>
                <a:lnTo>
                  <a:pt x="82813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314070">
            <a:off x="14147321" y="4443477"/>
            <a:ext cx="8281358" cy="8229600"/>
          </a:xfrm>
          <a:custGeom>
            <a:avLst/>
            <a:gdLst/>
            <a:ahLst/>
            <a:cxnLst/>
            <a:rect r="r" b="b" t="t" l="l"/>
            <a:pathLst>
              <a:path h="8229600" w="8281358">
                <a:moveTo>
                  <a:pt x="0" y="0"/>
                </a:moveTo>
                <a:lnTo>
                  <a:pt x="8281358" y="0"/>
                </a:lnTo>
                <a:lnTo>
                  <a:pt x="82813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719307">
            <a:off x="-2360714" y="6931176"/>
            <a:ext cx="7179145" cy="4114800"/>
          </a:xfrm>
          <a:custGeom>
            <a:avLst/>
            <a:gdLst/>
            <a:ahLst/>
            <a:cxnLst/>
            <a:rect r="r" b="b" t="t" l="l"/>
            <a:pathLst>
              <a:path h="4114800" w="7179145">
                <a:moveTo>
                  <a:pt x="0" y="0"/>
                </a:moveTo>
                <a:lnTo>
                  <a:pt x="7179145" y="0"/>
                </a:lnTo>
                <a:lnTo>
                  <a:pt x="71791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4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9478000">
            <a:off x="2220775" y="9549875"/>
            <a:ext cx="3368276" cy="1930562"/>
          </a:xfrm>
          <a:custGeom>
            <a:avLst/>
            <a:gdLst/>
            <a:ahLst/>
            <a:cxnLst/>
            <a:rect r="r" b="b" t="t" l="l"/>
            <a:pathLst>
              <a:path h="1930562" w="3368276">
                <a:moveTo>
                  <a:pt x="0" y="1930561"/>
                </a:moveTo>
                <a:lnTo>
                  <a:pt x="3368276" y="1930561"/>
                </a:lnTo>
                <a:lnTo>
                  <a:pt x="3368276" y="0"/>
                </a:lnTo>
                <a:lnTo>
                  <a:pt x="0" y="0"/>
                </a:lnTo>
                <a:lnTo>
                  <a:pt x="0" y="1930561"/>
                </a:lnTo>
                <a:close/>
              </a:path>
            </a:pathLst>
          </a:custGeom>
          <a:blipFill>
            <a:blip r:embed="rId5">
              <a:alphaModFix amt="4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9478000">
            <a:off x="15049660" y="-1269310"/>
            <a:ext cx="3368276" cy="1930562"/>
          </a:xfrm>
          <a:custGeom>
            <a:avLst/>
            <a:gdLst/>
            <a:ahLst/>
            <a:cxnLst/>
            <a:rect r="r" b="b" t="t" l="l"/>
            <a:pathLst>
              <a:path h="1930562" w="3368276">
                <a:moveTo>
                  <a:pt x="0" y="1930562"/>
                </a:moveTo>
                <a:lnTo>
                  <a:pt x="3368276" y="1930562"/>
                </a:lnTo>
                <a:lnTo>
                  <a:pt x="3368276" y="0"/>
                </a:lnTo>
                <a:lnTo>
                  <a:pt x="0" y="0"/>
                </a:lnTo>
                <a:lnTo>
                  <a:pt x="0" y="1930562"/>
                </a:lnTo>
                <a:close/>
              </a:path>
            </a:pathLst>
          </a:custGeom>
          <a:blipFill>
            <a:blip r:embed="rId5">
              <a:alphaModFix amt="42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070569">
            <a:off x="13269455" y="-2057400"/>
            <a:ext cx="7179145" cy="4114800"/>
          </a:xfrm>
          <a:custGeom>
            <a:avLst/>
            <a:gdLst/>
            <a:ahLst/>
            <a:cxnLst/>
            <a:rect r="r" b="b" t="t" l="l"/>
            <a:pathLst>
              <a:path h="4114800" w="7179145">
                <a:moveTo>
                  <a:pt x="0" y="0"/>
                </a:moveTo>
                <a:lnTo>
                  <a:pt x="7179145" y="0"/>
                </a:lnTo>
                <a:lnTo>
                  <a:pt x="71791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alphaModFix amt="50000"/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9" id="9"/>
          <p:cNvGrpSpPr/>
          <p:nvPr/>
        </p:nvGrpSpPr>
        <p:grpSpPr>
          <a:xfrm rot="0">
            <a:off x="4948157" y="4900609"/>
            <a:ext cx="8391687" cy="771525"/>
            <a:chOff x="0" y="0"/>
            <a:chExt cx="4420312" cy="4064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203200" y="-326"/>
              <a:ext cx="4013912" cy="407051"/>
            </a:xfrm>
            <a:custGeom>
              <a:avLst/>
              <a:gdLst/>
              <a:ahLst/>
              <a:cxnLst/>
              <a:rect r="r" b="b" t="t" l="l"/>
              <a:pathLst>
                <a:path h="407051" w="4013912">
                  <a:moveTo>
                    <a:pt x="4013912" y="326"/>
                  </a:moveTo>
                  <a:cubicBezTo>
                    <a:pt x="3941099" y="0"/>
                    <a:pt x="3873678" y="38659"/>
                    <a:pt x="3837177" y="101663"/>
                  </a:cubicBezTo>
                  <a:cubicBezTo>
                    <a:pt x="3800677" y="164667"/>
                    <a:pt x="3800677" y="242385"/>
                    <a:pt x="3837177" y="305389"/>
                  </a:cubicBezTo>
                  <a:cubicBezTo>
                    <a:pt x="3873678" y="368393"/>
                    <a:pt x="3941099" y="407052"/>
                    <a:pt x="4013912" y="406726"/>
                  </a:cubicBezTo>
                  <a:lnTo>
                    <a:pt x="0" y="406726"/>
                  </a:lnTo>
                  <a:cubicBezTo>
                    <a:pt x="72813" y="407052"/>
                    <a:pt x="140234" y="368393"/>
                    <a:pt x="176735" y="305389"/>
                  </a:cubicBezTo>
                  <a:cubicBezTo>
                    <a:pt x="213236" y="242385"/>
                    <a:pt x="213236" y="164667"/>
                    <a:pt x="176735" y="101663"/>
                  </a:cubicBezTo>
                  <a:cubicBezTo>
                    <a:pt x="140234" y="38659"/>
                    <a:pt x="72813" y="0"/>
                    <a:pt x="0" y="326"/>
                  </a:cubicBezTo>
                  <a:close/>
                </a:path>
              </a:pathLst>
            </a:custGeom>
            <a:solidFill>
              <a:srgbClr val="528797"/>
            </a:solidFill>
          </p:spPr>
        </p:sp>
        <p:sp>
          <p:nvSpPr>
            <p:cNvPr name="TextBox 11" id="11"/>
            <p:cNvSpPr txBox="true"/>
            <p:nvPr/>
          </p:nvSpPr>
          <p:spPr>
            <a:xfrm>
              <a:off x="0" y="-47625"/>
              <a:ext cx="812800" cy="45402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659"/>
                </a:lnSpc>
              </a:pPr>
            </a:p>
          </p:txBody>
        </p:sp>
      </p:grpSp>
      <p:sp>
        <p:nvSpPr>
          <p:cNvPr name="TextBox 12" id="12"/>
          <p:cNvSpPr txBox="true"/>
          <p:nvPr/>
        </p:nvSpPr>
        <p:spPr>
          <a:xfrm rot="0">
            <a:off x="1428973" y="2737141"/>
            <a:ext cx="15430055" cy="178371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spc="915">
                <a:solidFill>
                  <a:srgbClr val="528797"/>
                </a:solidFill>
                <a:latin typeface="思源宋体-超粗体"/>
              </a:rPr>
              <a:t>Final Report</a:t>
            </a:r>
          </a:p>
        </p:txBody>
      </p:sp>
      <p:sp>
        <p:nvSpPr>
          <p:cNvPr name="Freeform 13" id="13"/>
          <p:cNvSpPr/>
          <p:nvPr/>
        </p:nvSpPr>
        <p:spPr>
          <a:xfrm flipH="false" flipV="false" rot="-555995">
            <a:off x="16205530" y="6217599"/>
            <a:ext cx="2082470" cy="4752526"/>
          </a:xfrm>
          <a:custGeom>
            <a:avLst/>
            <a:gdLst/>
            <a:ahLst/>
            <a:cxnLst/>
            <a:rect r="r" b="b" t="t" l="l"/>
            <a:pathLst>
              <a:path h="4752526" w="2082470">
                <a:moveTo>
                  <a:pt x="0" y="0"/>
                </a:moveTo>
                <a:lnTo>
                  <a:pt x="2082470" y="0"/>
                </a:lnTo>
                <a:lnTo>
                  <a:pt x="2082470" y="4752526"/>
                </a:lnTo>
                <a:lnTo>
                  <a:pt x="0" y="4752526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-910338">
            <a:off x="14545306" y="8409655"/>
            <a:ext cx="662683" cy="2869888"/>
          </a:xfrm>
          <a:custGeom>
            <a:avLst/>
            <a:gdLst/>
            <a:ahLst/>
            <a:cxnLst/>
            <a:rect r="r" b="b" t="t" l="l"/>
            <a:pathLst>
              <a:path h="2869888" w="662683">
                <a:moveTo>
                  <a:pt x="0" y="0"/>
                </a:moveTo>
                <a:lnTo>
                  <a:pt x="662684" y="0"/>
                </a:lnTo>
                <a:lnTo>
                  <a:pt x="662684" y="2869889"/>
                </a:lnTo>
                <a:lnTo>
                  <a:pt x="0" y="2869889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false" flipV="false" rot="-2285914">
            <a:off x="18325716" y="5904238"/>
            <a:ext cx="662683" cy="2869888"/>
          </a:xfrm>
          <a:custGeom>
            <a:avLst/>
            <a:gdLst/>
            <a:ahLst/>
            <a:cxnLst/>
            <a:rect r="r" b="b" t="t" l="l"/>
            <a:pathLst>
              <a:path h="2869888" w="662683">
                <a:moveTo>
                  <a:pt x="0" y="0"/>
                </a:moveTo>
                <a:lnTo>
                  <a:pt x="662683" y="0"/>
                </a:lnTo>
                <a:lnTo>
                  <a:pt x="662683" y="2869888"/>
                </a:lnTo>
                <a:lnTo>
                  <a:pt x="0" y="2869888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530538">
            <a:off x="825120" y="7555144"/>
            <a:ext cx="1207705" cy="3690208"/>
          </a:xfrm>
          <a:custGeom>
            <a:avLst/>
            <a:gdLst/>
            <a:ahLst/>
            <a:cxnLst/>
            <a:rect r="r" b="b" t="t" l="l"/>
            <a:pathLst>
              <a:path h="3690208" w="1207705">
                <a:moveTo>
                  <a:pt x="0" y="0"/>
                </a:moveTo>
                <a:lnTo>
                  <a:pt x="1207705" y="0"/>
                </a:lnTo>
                <a:lnTo>
                  <a:pt x="1207705" y="3690209"/>
                </a:lnTo>
                <a:lnTo>
                  <a:pt x="0" y="3690209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776328">
            <a:off x="1602534" y="8638371"/>
            <a:ext cx="758240" cy="2316843"/>
          </a:xfrm>
          <a:custGeom>
            <a:avLst/>
            <a:gdLst/>
            <a:ahLst/>
            <a:cxnLst/>
            <a:rect r="r" b="b" t="t" l="l"/>
            <a:pathLst>
              <a:path h="2316843" w="758240">
                <a:moveTo>
                  <a:pt x="0" y="0"/>
                </a:moveTo>
                <a:lnTo>
                  <a:pt x="758240" y="0"/>
                </a:lnTo>
                <a:lnTo>
                  <a:pt x="758240" y="2316843"/>
                </a:lnTo>
                <a:lnTo>
                  <a:pt x="0" y="2316843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true" flipV="false" rot="795925">
            <a:off x="45592" y="8410696"/>
            <a:ext cx="662683" cy="2869888"/>
          </a:xfrm>
          <a:custGeom>
            <a:avLst/>
            <a:gdLst/>
            <a:ahLst/>
            <a:cxnLst/>
            <a:rect r="r" b="b" t="t" l="l"/>
            <a:pathLst>
              <a:path h="2869888" w="662683">
                <a:moveTo>
                  <a:pt x="662683" y="0"/>
                </a:moveTo>
                <a:lnTo>
                  <a:pt x="0" y="0"/>
                </a:lnTo>
                <a:lnTo>
                  <a:pt x="0" y="2869888"/>
                </a:lnTo>
                <a:lnTo>
                  <a:pt x="662683" y="2869888"/>
                </a:lnTo>
                <a:lnTo>
                  <a:pt x="662683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2505496">
            <a:off x="-242900" y="6287254"/>
            <a:ext cx="485800" cy="2103857"/>
          </a:xfrm>
          <a:custGeom>
            <a:avLst/>
            <a:gdLst/>
            <a:ahLst/>
            <a:cxnLst/>
            <a:rect r="r" b="b" t="t" l="l"/>
            <a:pathLst>
              <a:path h="2103857" w="485800">
                <a:moveTo>
                  <a:pt x="0" y="0"/>
                </a:moveTo>
                <a:lnTo>
                  <a:pt x="485800" y="0"/>
                </a:lnTo>
                <a:lnTo>
                  <a:pt x="485800" y="2103857"/>
                </a:lnTo>
                <a:lnTo>
                  <a:pt x="0" y="2103857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-1277341">
            <a:off x="1265872" y="2511935"/>
            <a:ext cx="683555" cy="1434944"/>
          </a:xfrm>
          <a:custGeom>
            <a:avLst/>
            <a:gdLst/>
            <a:ahLst/>
            <a:cxnLst/>
            <a:rect r="r" b="b" t="t" l="l"/>
            <a:pathLst>
              <a:path h="1434944" w="683555">
                <a:moveTo>
                  <a:pt x="0" y="0"/>
                </a:moveTo>
                <a:lnTo>
                  <a:pt x="683555" y="0"/>
                </a:lnTo>
                <a:lnTo>
                  <a:pt x="683555" y="1434944"/>
                </a:lnTo>
                <a:lnTo>
                  <a:pt x="0" y="143494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2908486">
            <a:off x="3758617" y="163808"/>
            <a:ext cx="408007" cy="856504"/>
          </a:xfrm>
          <a:custGeom>
            <a:avLst/>
            <a:gdLst/>
            <a:ahLst/>
            <a:cxnLst/>
            <a:rect r="r" b="b" t="t" l="l"/>
            <a:pathLst>
              <a:path h="856504" w="408007">
                <a:moveTo>
                  <a:pt x="0" y="0"/>
                </a:moveTo>
                <a:lnTo>
                  <a:pt x="408008" y="0"/>
                </a:lnTo>
                <a:lnTo>
                  <a:pt x="408008" y="856504"/>
                </a:lnTo>
                <a:lnTo>
                  <a:pt x="0" y="8565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-6976382">
            <a:off x="15367994" y="5243882"/>
            <a:ext cx="408007" cy="856504"/>
          </a:xfrm>
          <a:custGeom>
            <a:avLst/>
            <a:gdLst/>
            <a:ahLst/>
            <a:cxnLst/>
            <a:rect r="r" b="b" t="t" l="l"/>
            <a:pathLst>
              <a:path h="856504" w="408007">
                <a:moveTo>
                  <a:pt x="0" y="0"/>
                </a:moveTo>
                <a:lnTo>
                  <a:pt x="408007" y="0"/>
                </a:lnTo>
                <a:lnTo>
                  <a:pt x="408007" y="856504"/>
                </a:lnTo>
                <a:lnTo>
                  <a:pt x="0" y="856504"/>
                </a:lnTo>
                <a:lnTo>
                  <a:pt x="0" y="0"/>
                </a:lnTo>
                <a:close/>
              </a:path>
            </a:pathLst>
          </a:cu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true" flipV="false" rot="1257273">
            <a:off x="2796562" y="8603333"/>
            <a:ext cx="782697" cy="2869888"/>
          </a:xfrm>
          <a:custGeom>
            <a:avLst/>
            <a:gdLst/>
            <a:ahLst/>
            <a:cxnLst/>
            <a:rect r="r" b="b" t="t" l="l"/>
            <a:pathLst>
              <a:path h="2869888" w="782697">
                <a:moveTo>
                  <a:pt x="782697" y="0"/>
                </a:moveTo>
                <a:lnTo>
                  <a:pt x="0" y="0"/>
                </a:lnTo>
                <a:lnTo>
                  <a:pt x="0" y="2869888"/>
                </a:lnTo>
                <a:lnTo>
                  <a:pt x="782697" y="2869888"/>
                </a:lnTo>
                <a:lnTo>
                  <a:pt x="782697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6744573" y="4843459"/>
            <a:ext cx="4798854" cy="7454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D3E4E8"/>
                </a:solidFill>
                <a:latin typeface="思源黑体-粗体 Bold"/>
              </a:rPr>
              <a:t>The first group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3187911" y="6158932"/>
            <a:ext cx="12002101" cy="52831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480"/>
              </a:lnSpc>
              <a:spcBef>
                <a:spcPct val="0"/>
              </a:spcBef>
            </a:pPr>
            <a:r>
              <a:rPr lang="en-US" sz="3200" spc="281">
                <a:solidFill>
                  <a:srgbClr val="DBB4B3"/>
                </a:solidFill>
                <a:latin typeface="思源黑体-粗体 Bold"/>
              </a:rPr>
              <a:t>Speecher:张棋瑞、王烨、梁耀欣、朱星徽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375456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304689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52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467687" y="3904816"/>
            <a:ext cx="2077355" cy="1874813"/>
          </a:xfrm>
          <a:custGeom>
            <a:avLst/>
            <a:gdLst/>
            <a:ahLst/>
            <a:cxnLst/>
            <a:rect r="r" b="b" t="t" l="l"/>
            <a:pathLst>
              <a:path h="1874813" w="2077355">
                <a:moveTo>
                  <a:pt x="0" y="0"/>
                </a:moveTo>
                <a:lnTo>
                  <a:pt x="2077355" y="0"/>
                </a:lnTo>
                <a:lnTo>
                  <a:pt x="2077355" y="1874813"/>
                </a:lnTo>
                <a:lnTo>
                  <a:pt x="0" y="18748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20999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968200" y="4341858"/>
            <a:ext cx="764192" cy="1000728"/>
          </a:xfrm>
          <a:custGeom>
            <a:avLst/>
            <a:gdLst/>
            <a:ahLst/>
            <a:cxnLst/>
            <a:rect r="r" b="b" t="t" l="l"/>
            <a:pathLst>
              <a:path h="1000728" w="764192">
                <a:moveTo>
                  <a:pt x="0" y="0"/>
                </a:moveTo>
                <a:lnTo>
                  <a:pt x="764192" y="0"/>
                </a:lnTo>
                <a:lnTo>
                  <a:pt x="764192" y="1000728"/>
                </a:lnTo>
                <a:lnTo>
                  <a:pt x="0" y="1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882813" y="6093954"/>
            <a:ext cx="10522373" cy="3591666"/>
          </a:xfrm>
          <a:custGeom>
            <a:avLst/>
            <a:gdLst/>
            <a:ahLst/>
            <a:cxnLst/>
            <a:rect r="r" b="b" t="t" l="l"/>
            <a:pathLst>
              <a:path h="3591666" w="10522373">
                <a:moveTo>
                  <a:pt x="0" y="0"/>
                </a:moveTo>
                <a:lnTo>
                  <a:pt x="10522374" y="0"/>
                </a:lnTo>
                <a:lnTo>
                  <a:pt x="10522374" y="3591666"/>
                </a:lnTo>
                <a:lnTo>
                  <a:pt x="0" y="3591666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5988430" y="4002769"/>
            <a:ext cx="9028237" cy="155014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30"/>
              </a:lnSpc>
              <a:spcBef>
                <a:spcPct val="0"/>
              </a:spcBef>
            </a:pPr>
            <a:r>
              <a:rPr lang="en-US" sz="4521" spc="397">
                <a:solidFill>
                  <a:srgbClr val="528797"/>
                </a:solidFill>
                <a:latin typeface="Canva Sans"/>
              </a:rPr>
              <a:t>The article dose not follow the IMRD structure.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3467687" y="1292295"/>
            <a:ext cx="12555555" cy="230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思源黑体-粗体 Bold"/>
              </a:rPr>
              <a:t>Magazine</a:t>
            </a:r>
          </a:p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Arimo Italics"/>
              </a:rPr>
              <a:t>(The Emergrnce of Edge Computing）</a:t>
            </a:r>
          </a:p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528797"/>
                </a:solidFill>
                <a:latin typeface="思源黑体-粗体"/>
              </a:rPr>
              <a:t>——structure 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2308568" y="465472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Results</a:t>
            </a:r>
          </a:p>
        </p:txBody>
      </p:sp>
    </p:spTree>
  </p:cSld>
  <p:clrMapOvr>
    <a:masterClrMapping/>
  </p:clrMapOvr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304689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52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357385" y="3914510"/>
            <a:ext cx="2077355" cy="1874813"/>
          </a:xfrm>
          <a:custGeom>
            <a:avLst/>
            <a:gdLst/>
            <a:ahLst/>
            <a:cxnLst/>
            <a:rect r="r" b="b" t="t" l="l"/>
            <a:pathLst>
              <a:path h="1874813" w="2077355">
                <a:moveTo>
                  <a:pt x="0" y="0"/>
                </a:moveTo>
                <a:lnTo>
                  <a:pt x="2077355" y="0"/>
                </a:lnTo>
                <a:lnTo>
                  <a:pt x="2077355" y="1874813"/>
                </a:lnTo>
                <a:lnTo>
                  <a:pt x="0" y="18748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20999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889069" y="4404529"/>
            <a:ext cx="1013987" cy="798284"/>
          </a:xfrm>
          <a:custGeom>
            <a:avLst/>
            <a:gdLst/>
            <a:ahLst/>
            <a:cxnLst/>
            <a:rect r="r" b="b" t="t" l="l"/>
            <a:pathLst>
              <a:path h="798284" w="1013987">
                <a:moveTo>
                  <a:pt x="0" y="0"/>
                </a:moveTo>
                <a:lnTo>
                  <a:pt x="1013987" y="0"/>
                </a:lnTo>
                <a:lnTo>
                  <a:pt x="1013987" y="798284"/>
                </a:lnTo>
                <a:lnTo>
                  <a:pt x="0" y="798284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467687" y="6648253"/>
            <a:ext cx="12370832" cy="2863514"/>
          </a:xfrm>
          <a:custGeom>
            <a:avLst/>
            <a:gdLst/>
            <a:ahLst/>
            <a:cxnLst/>
            <a:rect r="r" b="b" t="t" l="l"/>
            <a:pathLst>
              <a:path h="2863514" w="12370832">
                <a:moveTo>
                  <a:pt x="0" y="0"/>
                </a:moveTo>
                <a:lnTo>
                  <a:pt x="12370832" y="0"/>
                </a:lnTo>
                <a:lnTo>
                  <a:pt x="12370832" y="2863514"/>
                </a:lnTo>
                <a:lnTo>
                  <a:pt x="0" y="2863514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grpSp>
        <p:nvGrpSpPr>
          <p:cNvPr name="Group 25" id="25"/>
          <p:cNvGrpSpPr/>
          <p:nvPr/>
        </p:nvGrpSpPr>
        <p:grpSpPr>
          <a:xfrm rot="0">
            <a:off x="5434740" y="2951648"/>
            <a:ext cx="17868741" cy="3382281"/>
            <a:chOff x="0" y="0"/>
            <a:chExt cx="23824988" cy="4509707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114300"/>
              <a:ext cx="11793261" cy="130753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8440"/>
                </a:lnSpc>
                <a:spcBef>
                  <a:spcPct val="0"/>
                </a:spcBef>
              </a:pP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1418574"/>
              <a:ext cx="23824988" cy="309113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6330"/>
                </a:lnSpc>
              </a:pPr>
              <a:r>
                <a:rPr lang="en-US" sz="4521" spc="397">
                  <a:solidFill>
                    <a:srgbClr val="528797"/>
                  </a:solidFill>
                  <a:latin typeface="Canva Sans"/>
                </a:rPr>
                <a:t>This article's abstract covers the </a:t>
              </a:r>
            </a:p>
            <a:p>
              <a:pPr algn="just">
                <a:lnSpc>
                  <a:spcPts val="6330"/>
                </a:lnSpc>
              </a:pPr>
              <a:r>
                <a:rPr lang="en-US" sz="4521" spc="397">
                  <a:solidFill>
                    <a:srgbClr val="528797"/>
                  </a:solidFill>
                  <a:latin typeface="Canva Sans"/>
                </a:rPr>
                <a:t> what,what you found, and so what </a:t>
              </a:r>
            </a:p>
            <a:p>
              <a:pPr algn="just">
                <a:lnSpc>
                  <a:spcPts val="6330"/>
                </a:lnSpc>
                <a:spcBef>
                  <a:spcPct val="0"/>
                </a:spcBef>
              </a:pPr>
              <a:r>
                <a:rPr lang="en-US" sz="4521" spc="397">
                  <a:solidFill>
                    <a:srgbClr val="528797"/>
                  </a:solidFill>
                  <a:latin typeface="Canva Sans"/>
                </a:rPr>
                <a:t>sections.</a:t>
              </a:r>
            </a:p>
          </p:txBody>
        </p:sp>
      </p:grpSp>
      <p:sp>
        <p:nvSpPr>
          <p:cNvPr name="TextBox 28" id="28"/>
          <p:cNvSpPr txBox="true"/>
          <p:nvPr/>
        </p:nvSpPr>
        <p:spPr>
          <a:xfrm rot="0">
            <a:off x="-2308568" y="465472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Results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3467687" y="1292295"/>
            <a:ext cx="12555555" cy="230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思源黑体-粗体 Bold"/>
              </a:rPr>
              <a:t>Magazine</a:t>
            </a:r>
          </a:p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Arimo Italics"/>
              </a:rPr>
              <a:t>(The Emergrnce of Edge Computing）</a:t>
            </a:r>
          </a:p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528797"/>
                </a:solidFill>
                <a:latin typeface="思源黑体-粗体"/>
              </a:rPr>
              <a:t>——structure features</a:t>
            </a:r>
          </a:p>
        </p:txBody>
      </p:sp>
    </p:spTree>
  </p:cSld>
  <p:clrMapOvr>
    <a:masterClrMapping/>
  </p:clrMapOvr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698085" y="3975787"/>
            <a:ext cx="1883494" cy="1995756"/>
          </a:xfrm>
          <a:custGeom>
            <a:avLst/>
            <a:gdLst/>
            <a:ahLst/>
            <a:cxnLst/>
            <a:rect r="r" b="b" t="t" l="l"/>
            <a:pathLst>
              <a:path h="1995756" w="1883494">
                <a:moveTo>
                  <a:pt x="0" y="0"/>
                </a:moveTo>
                <a:lnTo>
                  <a:pt x="1883494" y="0"/>
                </a:lnTo>
                <a:lnTo>
                  <a:pt x="1883494" y="1995756"/>
                </a:lnTo>
                <a:lnTo>
                  <a:pt x="0" y="1995756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601758" y="6503097"/>
            <a:ext cx="1755503" cy="1860136"/>
          </a:xfrm>
          <a:custGeom>
            <a:avLst/>
            <a:gdLst/>
            <a:ahLst/>
            <a:cxnLst/>
            <a:rect r="r" b="b" t="t" l="l"/>
            <a:pathLst>
              <a:path h="1860136" w="1755503">
                <a:moveTo>
                  <a:pt x="0" y="0"/>
                </a:moveTo>
                <a:lnTo>
                  <a:pt x="1755504" y="0"/>
                </a:lnTo>
                <a:lnTo>
                  <a:pt x="1755504" y="1860136"/>
                </a:lnTo>
                <a:lnTo>
                  <a:pt x="0" y="1860136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399941" y="4780573"/>
            <a:ext cx="607774" cy="486219"/>
          </a:xfrm>
          <a:custGeom>
            <a:avLst/>
            <a:gdLst/>
            <a:ahLst/>
            <a:cxnLst/>
            <a:rect r="r" b="b" t="t" l="l"/>
            <a:pathLst>
              <a:path h="486219" w="607774">
                <a:moveTo>
                  <a:pt x="0" y="0"/>
                </a:moveTo>
                <a:lnTo>
                  <a:pt x="607774" y="0"/>
                </a:lnTo>
                <a:lnTo>
                  <a:pt x="607774" y="486219"/>
                </a:lnTo>
                <a:lnTo>
                  <a:pt x="0" y="486219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303614" y="7117455"/>
            <a:ext cx="607774" cy="636716"/>
          </a:xfrm>
          <a:custGeom>
            <a:avLst/>
            <a:gdLst/>
            <a:ahLst/>
            <a:cxnLst/>
            <a:rect r="r" b="b" t="t" l="l"/>
            <a:pathLst>
              <a:path h="636716" w="607774">
                <a:moveTo>
                  <a:pt x="0" y="0"/>
                </a:moveTo>
                <a:lnTo>
                  <a:pt x="607774" y="0"/>
                </a:lnTo>
                <a:lnTo>
                  <a:pt x="607774" y="636716"/>
                </a:lnTo>
                <a:lnTo>
                  <a:pt x="0" y="636716"/>
                </a:lnTo>
                <a:lnTo>
                  <a:pt x="0" y="0"/>
                </a:lnTo>
                <a:close/>
              </a:path>
            </a:pathLst>
          </a:custGeom>
          <a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144000" y="304689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28">
              <a:alphaModFix amt="52000"/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800484" y="6459966"/>
            <a:ext cx="12637224" cy="1963893"/>
          </a:xfrm>
          <a:custGeom>
            <a:avLst/>
            <a:gdLst/>
            <a:ahLst/>
            <a:cxnLst/>
            <a:rect r="r" b="b" t="t" l="l"/>
            <a:pathLst>
              <a:path h="1963893" w="12637224">
                <a:moveTo>
                  <a:pt x="0" y="0"/>
                </a:moveTo>
                <a:lnTo>
                  <a:pt x="12637224" y="0"/>
                </a:lnTo>
                <a:lnTo>
                  <a:pt x="12637224" y="1963893"/>
                </a:lnTo>
                <a:lnTo>
                  <a:pt x="0" y="1963893"/>
                </a:lnTo>
                <a:lnTo>
                  <a:pt x="0" y="0"/>
                </a:lnTo>
                <a:close/>
              </a:path>
            </a:pathLst>
          </a:custGeom>
          <a:blipFill>
            <a:blip r:embed="rId30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5483156" y="9561152"/>
            <a:ext cx="6965699" cy="5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9"/>
              </a:lnSpc>
              <a:spcBef>
                <a:spcPct val="0"/>
              </a:spcBef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5434740" y="4195262"/>
            <a:ext cx="8508090" cy="157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28"/>
              </a:lnSpc>
              <a:spcBef>
                <a:spcPct val="0"/>
              </a:spcBef>
            </a:pPr>
            <a:r>
              <a:rPr lang="en-US" sz="4520" spc="397">
                <a:solidFill>
                  <a:srgbClr val="528797"/>
                </a:solidFill>
                <a:latin typeface="Canva Sans"/>
              </a:rPr>
              <a:t>The reference is written in the IEEE citation style.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2308568" y="465472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Results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3467687" y="1292295"/>
            <a:ext cx="12555555" cy="230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思源黑体-粗体 Bold"/>
              </a:rPr>
              <a:t>Magazine</a:t>
            </a:r>
          </a:p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Arimo Italics"/>
              </a:rPr>
              <a:t>(The Emergrnce of Edge Computing）</a:t>
            </a:r>
          </a:p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528797"/>
                </a:solidFill>
                <a:latin typeface="思源黑体-粗体"/>
              </a:rPr>
              <a:t>——style features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304689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52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5104331" y="6503097"/>
            <a:ext cx="10753980" cy="2992216"/>
          </a:xfrm>
          <a:custGeom>
            <a:avLst/>
            <a:gdLst/>
            <a:ahLst/>
            <a:cxnLst/>
            <a:rect r="r" b="b" t="t" l="l"/>
            <a:pathLst>
              <a:path h="2992216" w="10753980">
                <a:moveTo>
                  <a:pt x="0" y="0"/>
                </a:moveTo>
                <a:lnTo>
                  <a:pt x="10753979" y="0"/>
                </a:lnTo>
                <a:lnTo>
                  <a:pt x="10753979" y="2992216"/>
                </a:lnTo>
                <a:lnTo>
                  <a:pt x="0" y="2992216"/>
                </a:lnTo>
                <a:lnTo>
                  <a:pt x="0" y="0"/>
                </a:lnTo>
                <a:close/>
              </a:path>
            </a:pathLst>
          </a:custGeom>
          <a:blipFill>
            <a:blip r:embed="rId22"/>
            <a:stretch>
              <a:fillRect l="0" t="0" r="0" b="0"/>
            </a:stretch>
          </a:blipFill>
        </p:spPr>
      </p:sp>
      <p:sp>
        <p:nvSpPr>
          <p:cNvPr name="TextBox 23" id="23"/>
          <p:cNvSpPr txBox="true"/>
          <p:nvPr/>
        </p:nvSpPr>
        <p:spPr>
          <a:xfrm rot="0">
            <a:off x="5434740" y="3807467"/>
            <a:ext cx="10210872" cy="237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28"/>
              </a:lnSpc>
              <a:spcBef>
                <a:spcPct val="0"/>
              </a:spcBef>
            </a:pPr>
            <a:r>
              <a:rPr lang="en-US" sz="4520" spc="397">
                <a:solidFill>
                  <a:srgbClr val="528797"/>
                </a:solidFill>
                <a:latin typeface="Canva Sans"/>
              </a:rPr>
              <a:t>This article uses a mix of short and long sentences, along with specialized terminology.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-2308568" y="465472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Results</a:t>
            </a:r>
          </a:p>
        </p:txBody>
      </p:sp>
      <p:sp>
        <p:nvSpPr>
          <p:cNvPr name="Freeform 25" id="25"/>
          <p:cNvSpPr/>
          <p:nvPr/>
        </p:nvSpPr>
        <p:spPr>
          <a:xfrm flipH="false" flipV="false" rot="0">
            <a:off x="2698085" y="3975787"/>
            <a:ext cx="1883494" cy="1995756"/>
          </a:xfrm>
          <a:custGeom>
            <a:avLst/>
            <a:gdLst/>
            <a:ahLst/>
            <a:cxnLst/>
            <a:rect r="r" b="b" t="t" l="l"/>
            <a:pathLst>
              <a:path h="1995756" w="1883494">
                <a:moveTo>
                  <a:pt x="0" y="0"/>
                </a:moveTo>
                <a:lnTo>
                  <a:pt x="1883494" y="0"/>
                </a:lnTo>
                <a:lnTo>
                  <a:pt x="1883494" y="1995756"/>
                </a:lnTo>
                <a:lnTo>
                  <a:pt x="0" y="1995756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2601758" y="6503097"/>
            <a:ext cx="1755503" cy="1860136"/>
          </a:xfrm>
          <a:custGeom>
            <a:avLst/>
            <a:gdLst/>
            <a:ahLst/>
            <a:cxnLst/>
            <a:rect r="r" b="b" t="t" l="l"/>
            <a:pathLst>
              <a:path h="1860136" w="1755503">
                <a:moveTo>
                  <a:pt x="0" y="0"/>
                </a:moveTo>
                <a:lnTo>
                  <a:pt x="1755504" y="0"/>
                </a:lnTo>
                <a:lnTo>
                  <a:pt x="1755504" y="1860136"/>
                </a:lnTo>
                <a:lnTo>
                  <a:pt x="0" y="1860136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3399941" y="4780573"/>
            <a:ext cx="607774" cy="486219"/>
          </a:xfrm>
          <a:custGeom>
            <a:avLst/>
            <a:gdLst/>
            <a:ahLst/>
            <a:cxnLst/>
            <a:rect r="r" b="b" t="t" l="l"/>
            <a:pathLst>
              <a:path h="486219" w="607774">
                <a:moveTo>
                  <a:pt x="0" y="0"/>
                </a:moveTo>
                <a:lnTo>
                  <a:pt x="607774" y="0"/>
                </a:lnTo>
                <a:lnTo>
                  <a:pt x="607774" y="486219"/>
                </a:lnTo>
                <a:lnTo>
                  <a:pt x="0" y="486219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8" id="28"/>
          <p:cNvSpPr/>
          <p:nvPr/>
        </p:nvSpPr>
        <p:spPr>
          <a:xfrm flipH="false" flipV="false" rot="0">
            <a:off x="3303614" y="7117455"/>
            <a:ext cx="607774" cy="636716"/>
          </a:xfrm>
          <a:custGeom>
            <a:avLst/>
            <a:gdLst/>
            <a:ahLst/>
            <a:cxnLst/>
            <a:rect r="r" b="b" t="t" l="l"/>
            <a:pathLst>
              <a:path h="636716" w="607774">
                <a:moveTo>
                  <a:pt x="0" y="0"/>
                </a:moveTo>
                <a:lnTo>
                  <a:pt x="607774" y="0"/>
                </a:lnTo>
                <a:lnTo>
                  <a:pt x="607774" y="636716"/>
                </a:lnTo>
                <a:lnTo>
                  <a:pt x="0" y="636716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9" id="29"/>
          <p:cNvSpPr txBox="true"/>
          <p:nvPr/>
        </p:nvSpPr>
        <p:spPr>
          <a:xfrm rot="0">
            <a:off x="3467687" y="1292295"/>
            <a:ext cx="12555555" cy="23075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思源黑体-粗体 Bold"/>
              </a:rPr>
              <a:t>Magazine</a:t>
            </a:r>
          </a:p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Arimo Italics"/>
              </a:rPr>
              <a:t>(The Emergrnce of Edge Computing）</a:t>
            </a:r>
          </a:p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528797"/>
                </a:solidFill>
                <a:latin typeface="思源黑体-粗体"/>
              </a:rPr>
              <a:t>——style features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42535" y="115643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1484059" y="3264573"/>
            <a:ext cx="11591547" cy="2170430"/>
            <a:chOff x="0" y="0"/>
            <a:chExt cx="15455396" cy="2893907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30314"/>
              <a:ext cx="1492969" cy="1448132"/>
            </a:xfrm>
            <a:custGeom>
              <a:avLst/>
              <a:gdLst/>
              <a:ahLst/>
              <a:cxnLst/>
              <a:rect r="r" b="b" t="t" l="l"/>
              <a:pathLst>
                <a:path h="1448132" w="1492969">
                  <a:moveTo>
                    <a:pt x="0" y="0"/>
                  </a:moveTo>
                  <a:lnTo>
                    <a:pt x="1492969" y="0"/>
                  </a:lnTo>
                  <a:lnTo>
                    <a:pt x="1492969" y="1448132"/>
                  </a:lnTo>
                  <a:lnTo>
                    <a:pt x="0" y="1448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4" id="24"/>
            <p:cNvSpPr txBox="true"/>
            <p:nvPr/>
          </p:nvSpPr>
          <p:spPr>
            <a:xfrm rot="0">
              <a:off x="303284" y="222462"/>
              <a:ext cx="886401" cy="978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184">
                  <a:solidFill>
                    <a:srgbClr val="528797"/>
                  </a:solidFill>
                  <a:latin typeface="Open Sans"/>
                </a:rPr>
                <a:t>1</a:t>
              </a:r>
            </a:p>
          </p:txBody>
        </p:sp>
        <p:sp>
          <p:nvSpPr>
            <p:cNvPr name="TextBox 25" id="25"/>
            <p:cNvSpPr txBox="true"/>
            <p:nvPr/>
          </p:nvSpPr>
          <p:spPr>
            <a:xfrm rot="0">
              <a:off x="1945920" y="-47625"/>
              <a:ext cx="9204158" cy="2114338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</a:pPr>
              <a:r>
                <a:rPr lang="en-US" sz="3200" spc="281">
                  <a:solidFill>
                    <a:srgbClr val="528797"/>
                  </a:solidFill>
                  <a:latin typeface="思源黑体-粗体 Bold"/>
                </a:rPr>
                <a:t>Style feature</a:t>
              </a:r>
            </a:p>
            <a:p>
              <a:pPr>
                <a:lnSpc>
                  <a:spcPts val="4200"/>
                </a:lnSpc>
              </a:pPr>
            </a:p>
            <a:p>
              <a:pPr>
                <a:lnSpc>
                  <a:spcPts val="4200"/>
                </a:lnSpc>
                <a:spcBef>
                  <a:spcPct val="0"/>
                </a:spcBef>
              </a:pP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945920" y="673523"/>
              <a:ext cx="13509477" cy="222038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spc="281">
                  <a:solidFill>
                    <a:srgbClr val="528797"/>
                  </a:solidFill>
                  <a:latin typeface="Canva Sans"/>
                </a:rPr>
                <a:t>Sentence length</a:t>
              </a:r>
            </a:p>
            <a:p>
              <a:pPr algn="just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spc="281">
                  <a:solidFill>
                    <a:srgbClr val="528797"/>
                  </a:solidFill>
                  <a:latin typeface="Canva Sans"/>
                </a:rPr>
                <a:t>Language feature</a:t>
              </a:r>
            </a:p>
            <a:p>
              <a:pPr algn="just">
                <a:lnSpc>
                  <a:spcPts val="419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1484059" y="5552913"/>
            <a:ext cx="11591547" cy="2364105"/>
            <a:chOff x="0" y="0"/>
            <a:chExt cx="15455396" cy="3152140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30314"/>
              <a:ext cx="1492969" cy="1448132"/>
            </a:xfrm>
            <a:custGeom>
              <a:avLst/>
              <a:gdLst/>
              <a:ahLst/>
              <a:cxnLst/>
              <a:rect r="r" b="b" t="t" l="l"/>
              <a:pathLst>
                <a:path h="1448132" w="1492969">
                  <a:moveTo>
                    <a:pt x="0" y="0"/>
                  </a:moveTo>
                  <a:lnTo>
                    <a:pt x="1492969" y="0"/>
                  </a:lnTo>
                  <a:lnTo>
                    <a:pt x="1492969" y="1448132"/>
                  </a:lnTo>
                  <a:lnTo>
                    <a:pt x="0" y="144813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3">
                <a:extLst>
                  <a:ext uri="{96DAC541-7B7A-43D3-8B79-37D633B846F1}">
                    <asvg:svgBlip xmlns:asvg="http://schemas.microsoft.com/office/drawing/2016/SVG/main" r:embed="rId2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303284" y="222462"/>
              <a:ext cx="886401" cy="978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184">
                  <a:solidFill>
                    <a:srgbClr val="528797"/>
                  </a:solidFill>
                  <a:latin typeface="Open Sans"/>
                </a:rPr>
                <a:t>2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945920" y="-47625"/>
              <a:ext cx="9204158" cy="688552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480"/>
                </a:lnSpc>
                <a:spcBef>
                  <a:spcPct val="0"/>
                </a:spcBef>
              </a:pPr>
              <a:r>
                <a:rPr lang="en-US" sz="3200" spc="281">
                  <a:solidFill>
                    <a:srgbClr val="528797"/>
                  </a:solidFill>
                  <a:latin typeface="思源黑体-粗体 Bold"/>
                </a:rPr>
                <a:t>Structure feature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1945920" y="673523"/>
              <a:ext cx="13509477" cy="2478617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spc="281">
                  <a:solidFill>
                    <a:srgbClr val="528797"/>
                  </a:solidFill>
                  <a:latin typeface="Canva Sans"/>
                </a:rPr>
                <a:t>Similarities</a:t>
              </a:r>
            </a:p>
            <a:p>
              <a:pPr algn="just" marL="690876" indent="-345438" lvl="1">
                <a:lnSpc>
                  <a:spcPts val="4479"/>
                </a:lnSpc>
                <a:buFont typeface="Arial"/>
                <a:buChar char="•"/>
              </a:pPr>
              <a:r>
                <a:rPr lang="en-US" sz="3199" spc="281">
                  <a:solidFill>
                    <a:srgbClr val="528797"/>
                  </a:solidFill>
                  <a:latin typeface="Canva Sans"/>
                </a:rPr>
                <a:t>D</a:t>
              </a:r>
              <a:r>
                <a:rPr lang="en-US" sz="3199" spc="281">
                  <a:solidFill>
                    <a:srgbClr val="528797"/>
                  </a:solidFill>
                  <a:latin typeface="Canva Sans"/>
                </a:rPr>
                <a:t>ifferences</a:t>
              </a:r>
            </a:p>
            <a:p>
              <a:pPr algn="just">
                <a:lnSpc>
                  <a:spcPts val="2800"/>
                </a:lnSpc>
              </a:pPr>
            </a:p>
            <a:p>
              <a:pPr algn="just">
                <a:lnSpc>
                  <a:spcPts val="2800"/>
                </a:lnSpc>
                <a:spcBef>
                  <a:spcPct val="0"/>
                </a:spcBef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false" rot="0">
            <a:off x="7598167" y="2742331"/>
            <a:ext cx="10375304" cy="5293225"/>
          </a:xfrm>
          <a:custGeom>
            <a:avLst/>
            <a:gdLst/>
            <a:ahLst/>
            <a:cxnLst/>
            <a:rect r="r" b="b" t="t" l="l"/>
            <a:pathLst>
              <a:path h="5293225" w="10375304">
                <a:moveTo>
                  <a:pt x="0" y="0"/>
                </a:moveTo>
                <a:lnTo>
                  <a:pt x="10375304" y="0"/>
                </a:lnTo>
                <a:lnTo>
                  <a:pt x="10375304" y="5293226"/>
                </a:lnTo>
                <a:lnTo>
                  <a:pt x="0" y="5293226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5351374" y="1239620"/>
            <a:ext cx="7585253" cy="9531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839"/>
              </a:lnSpc>
              <a:spcBef>
                <a:spcPct val="0"/>
              </a:spcBef>
            </a:pPr>
            <a:r>
              <a:rPr lang="en-US" sz="5599" spc="492">
                <a:solidFill>
                  <a:srgbClr val="528797"/>
                </a:solidFill>
                <a:latin typeface="Bree Serif"/>
              </a:rPr>
              <a:t>DISCUSSION</a:t>
            </a:r>
          </a:p>
        </p:txBody>
      </p: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42535" y="115643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-1079026" y="79074"/>
            <a:ext cx="75852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spc="457">
                <a:solidFill>
                  <a:srgbClr val="528797"/>
                </a:solidFill>
                <a:latin typeface="Open Sans Bold"/>
              </a:rPr>
              <a:t>DISCUSSION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4025167" y="1900611"/>
            <a:ext cx="4962120" cy="3442471"/>
          </a:xfrm>
          <a:custGeom>
            <a:avLst/>
            <a:gdLst/>
            <a:ahLst/>
            <a:cxnLst/>
            <a:rect r="r" b="b" t="t" l="l"/>
            <a:pathLst>
              <a:path h="3442471" w="4962120">
                <a:moveTo>
                  <a:pt x="0" y="0"/>
                </a:moveTo>
                <a:lnTo>
                  <a:pt x="4962120" y="0"/>
                </a:lnTo>
                <a:lnTo>
                  <a:pt x="4962120" y="3442471"/>
                </a:lnTo>
                <a:lnTo>
                  <a:pt x="0" y="344247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6999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4" id="24"/>
          <p:cNvSpPr txBox="true"/>
          <p:nvPr/>
        </p:nvSpPr>
        <p:spPr>
          <a:xfrm rot="0">
            <a:off x="4525757" y="2213158"/>
            <a:ext cx="5047084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80"/>
              </a:lnSpc>
              <a:spcBef>
                <a:spcPct val="0"/>
              </a:spcBef>
            </a:pPr>
            <a:r>
              <a:rPr lang="en-US" sz="4200" spc="369">
                <a:solidFill>
                  <a:srgbClr val="528797"/>
                </a:solidFill>
                <a:latin typeface="思源黑体-粗体 Bold"/>
              </a:rPr>
              <a:t>Journal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4509251" y="3190672"/>
            <a:ext cx="5047084" cy="2508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001"/>
              </a:lnSpc>
            </a:pPr>
            <a:r>
              <a:rPr lang="en-US" sz="2858" spc="251">
                <a:solidFill>
                  <a:srgbClr val="528797"/>
                </a:solidFill>
                <a:latin typeface="Canva Sans"/>
              </a:rPr>
              <a:t>Relatively short</a:t>
            </a:r>
          </a:p>
          <a:p>
            <a:pPr algn="just">
              <a:lnSpc>
                <a:spcPts val="4001"/>
              </a:lnSpc>
            </a:pPr>
            <a:r>
              <a:rPr lang="en-US" sz="2858" spc="251">
                <a:solidFill>
                  <a:srgbClr val="528797"/>
                </a:solidFill>
                <a:latin typeface="Canva Sans"/>
              </a:rPr>
              <a:t>Mostly approaching </a:t>
            </a:r>
          </a:p>
          <a:p>
            <a:pPr algn="just">
              <a:lnSpc>
                <a:spcPts val="4001"/>
              </a:lnSpc>
            </a:pPr>
            <a:r>
              <a:rPr lang="en-US" sz="2858" spc="251">
                <a:solidFill>
                  <a:srgbClr val="528797"/>
                </a:solidFill>
                <a:latin typeface="Canva Sans"/>
              </a:rPr>
              <a:t>20-30 words </a:t>
            </a:r>
          </a:p>
          <a:p>
            <a:pPr algn="just">
              <a:lnSpc>
                <a:spcPts val="4001"/>
              </a:lnSpc>
            </a:pPr>
          </a:p>
          <a:p>
            <a:pPr algn="just">
              <a:lnSpc>
                <a:spcPts val="4001"/>
              </a:lnSpc>
              <a:spcBef>
                <a:spcPct val="0"/>
              </a:spcBef>
            </a:pPr>
          </a:p>
        </p:txBody>
      </p:sp>
      <p:sp>
        <p:nvSpPr>
          <p:cNvPr name="Freeform 26" id="26"/>
          <p:cNvSpPr/>
          <p:nvPr/>
        </p:nvSpPr>
        <p:spPr>
          <a:xfrm flipH="false" flipV="false" rot="0">
            <a:off x="4025167" y="5628832"/>
            <a:ext cx="4962120" cy="3442471"/>
          </a:xfrm>
          <a:custGeom>
            <a:avLst/>
            <a:gdLst/>
            <a:ahLst/>
            <a:cxnLst/>
            <a:rect r="r" b="b" t="t" l="l"/>
            <a:pathLst>
              <a:path h="3442471" w="4962120">
                <a:moveTo>
                  <a:pt x="0" y="0"/>
                </a:moveTo>
                <a:lnTo>
                  <a:pt x="4962120" y="0"/>
                </a:lnTo>
                <a:lnTo>
                  <a:pt x="4962120" y="3442471"/>
                </a:lnTo>
                <a:lnTo>
                  <a:pt x="0" y="344247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9999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525757" y="5756501"/>
            <a:ext cx="4136401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  <a:spcBef>
                <a:spcPct val="0"/>
              </a:spcBef>
            </a:pPr>
            <a:r>
              <a:rPr lang="en-US" sz="4199" spc="369">
                <a:solidFill>
                  <a:srgbClr val="528797"/>
                </a:solidFill>
                <a:latin typeface="思源黑体-粗体 Bold"/>
              </a:rPr>
              <a:t>Journal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081332" y="6602322"/>
            <a:ext cx="5025251" cy="23342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779"/>
              </a:lnSpc>
            </a:pPr>
            <a:r>
              <a:rPr lang="en-US" sz="2699" spc="237">
                <a:solidFill>
                  <a:srgbClr val="528797"/>
                </a:solidFill>
                <a:latin typeface="Canva Sans"/>
              </a:rPr>
              <a:t>Beneficial for readers to grasp the research conclusions, improve the readability of the paper</a:t>
            </a:r>
          </a:p>
          <a:p>
            <a:pPr>
              <a:lnSpc>
                <a:spcPts val="3499"/>
              </a:lnSpc>
              <a:spcBef>
                <a:spcPct val="0"/>
              </a:spcBef>
            </a:pP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9300713" y="1900611"/>
            <a:ext cx="4962120" cy="3442471"/>
          </a:xfrm>
          <a:custGeom>
            <a:avLst/>
            <a:gdLst/>
            <a:ahLst/>
            <a:cxnLst/>
            <a:rect r="r" b="b" t="t" l="l"/>
            <a:pathLst>
              <a:path h="3442471" w="4962120">
                <a:moveTo>
                  <a:pt x="0" y="0"/>
                </a:moveTo>
                <a:lnTo>
                  <a:pt x="4962120" y="0"/>
                </a:lnTo>
                <a:lnTo>
                  <a:pt x="4962120" y="3442471"/>
                </a:lnTo>
                <a:lnTo>
                  <a:pt x="0" y="3442471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9999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9715291" y="2291617"/>
            <a:ext cx="4132965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  <a:spcBef>
                <a:spcPct val="0"/>
              </a:spcBef>
            </a:pPr>
            <a:r>
              <a:rPr lang="en-US" sz="4199" spc="369">
                <a:solidFill>
                  <a:srgbClr val="528797"/>
                </a:solidFill>
                <a:latin typeface="思源黑体-粗体 Bold"/>
              </a:rPr>
              <a:t>Magazine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9715291" y="3209320"/>
            <a:ext cx="4697937" cy="40767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999" spc="263">
                <a:solidFill>
                  <a:srgbClr val="528797"/>
                </a:solidFill>
                <a:latin typeface="Canva Sans"/>
              </a:rPr>
              <a:t>Generally moderate</a:t>
            </a:r>
          </a:p>
          <a:p>
            <a:pPr>
              <a:lnSpc>
                <a:spcPts val="3919"/>
              </a:lnSpc>
            </a:pPr>
            <a:r>
              <a:rPr lang="en-US" sz="2799" spc="246">
                <a:solidFill>
                  <a:srgbClr val="528797"/>
                </a:solidFill>
                <a:latin typeface="Canva Sans"/>
              </a:rPr>
              <a:t>Some longer sentences providing detailed information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  <a:spcBef>
                <a:spcPct val="0"/>
              </a:spcBef>
            </a:pPr>
          </a:p>
        </p:txBody>
      </p:sp>
      <p:sp>
        <p:nvSpPr>
          <p:cNvPr name="Freeform 32" id="32"/>
          <p:cNvSpPr/>
          <p:nvPr/>
        </p:nvSpPr>
        <p:spPr>
          <a:xfrm flipH="false" flipV="false" rot="0">
            <a:off x="9300713" y="5628832"/>
            <a:ext cx="4962120" cy="3442471"/>
          </a:xfrm>
          <a:custGeom>
            <a:avLst/>
            <a:gdLst/>
            <a:ahLst/>
            <a:cxnLst/>
            <a:rect r="r" b="b" t="t" l="l"/>
            <a:pathLst>
              <a:path h="3442471" w="4962120">
                <a:moveTo>
                  <a:pt x="0" y="0"/>
                </a:moveTo>
                <a:lnTo>
                  <a:pt x="4962120" y="0"/>
                </a:lnTo>
                <a:lnTo>
                  <a:pt x="4962120" y="3442471"/>
                </a:lnTo>
                <a:lnTo>
                  <a:pt x="0" y="3442471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6999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9745465" y="5756501"/>
            <a:ext cx="4667763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  <a:spcBef>
                <a:spcPct val="0"/>
              </a:spcBef>
            </a:pPr>
            <a:r>
              <a:rPr lang="en-US" sz="4199" spc="369">
                <a:solidFill>
                  <a:srgbClr val="528797"/>
                </a:solidFill>
                <a:latin typeface="思源黑体-粗体 Bold"/>
              </a:rPr>
              <a:t>Magazine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9715291" y="6568362"/>
            <a:ext cx="4416217" cy="288671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919"/>
              </a:lnSpc>
            </a:pPr>
            <a:r>
              <a:rPr lang="en-US" sz="2799" spc="246">
                <a:solidFill>
                  <a:srgbClr val="528797"/>
                </a:solidFill>
                <a:latin typeface="Canva Sans"/>
              </a:rPr>
              <a:t>Help readers to understand more accurate and comprehensive information</a:t>
            </a:r>
          </a:p>
          <a:p>
            <a:pPr>
              <a:lnSpc>
                <a:spcPts val="3359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6355655" y="751261"/>
            <a:ext cx="5576689" cy="8966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spc="457">
                <a:solidFill>
                  <a:srgbClr val="528797"/>
                </a:solidFill>
                <a:latin typeface="Bree Serif"/>
              </a:rPr>
              <a:t>Sentence length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42535" y="115643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2117898" y="2804792"/>
            <a:ext cx="4388329" cy="5159346"/>
            <a:chOff x="0" y="0"/>
            <a:chExt cx="1033540" cy="1215130"/>
          </a:xfrm>
        </p:grpSpPr>
        <p:sp>
          <p:nvSpPr>
            <p:cNvPr name="Freeform 23" id="23"/>
            <p:cNvSpPr/>
            <p:nvPr/>
          </p:nvSpPr>
          <p:spPr>
            <a:xfrm flipH="false" flipV="false" rot="0">
              <a:off x="0" y="0"/>
              <a:ext cx="1033540" cy="1215130"/>
            </a:xfrm>
            <a:custGeom>
              <a:avLst/>
              <a:gdLst/>
              <a:ahLst/>
              <a:cxnLst/>
              <a:rect r="r" b="b" t="t" l="l"/>
              <a:pathLst>
                <a:path h="1215130" w="1033540">
                  <a:moveTo>
                    <a:pt x="89975" y="0"/>
                  </a:moveTo>
                  <a:lnTo>
                    <a:pt x="943565" y="0"/>
                  </a:lnTo>
                  <a:cubicBezTo>
                    <a:pt x="993257" y="0"/>
                    <a:pt x="1033540" y="40283"/>
                    <a:pt x="1033540" y="89975"/>
                  </a:cubicBezTo>
                  <a:lnTo>
                    <a:pt x="1033540" y="1125155"/>
                  </a:lnTo>
                  <a:cubicBezTo>
                    <a:pt x="1033540" y="1174847"/>
                    <a:pt x="993257" y="1215130"/>
                    <a:pt x="943565" y="1215130"/>
                  </a:cubicBezTo>
                  <a:lnTo>
                    <a:pt x="89975" y="1215130"/>
                  </a:lnTo>
                  <a:cubicBezTo>
                    <a:pt x="40283" y="1215130"/>
                    <a:pt x="0" y="1174847"/>
                    <a:pt x="0" y="1125155"/>
                  </a:cubicBezTo>
                  <a:lnTo>
                    <a:pt x="0" y="89975"/>
                  </a:lnTo>
                  <a:cubicBezTo>
                    <a:pt x="0" y="40283"/>
                    <a:pt x="40283" y="0"/>
                    <a:pt x="89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66A2B4"/>
              </a:solidFill>
            </a:ln>
          </p:spPr>
        </p:sp>
        <p:sp>
          <p:nvSpPr>
            <p:cNvPr name="TextBox 24" id="24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6808" lIns="56808" bIns="56808" rIns="56808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25" id="25"/>
          <p:cNvSpPr/>
          <p:nvPr/>
        </p:nvSpPr>
        <p:spPr>
          <a:xfrm flipH="false" flipV="true" rot="0">
            <a:off x="3748527" y="2322862"/>
            <a:ext cx="1221219" cy="1230165"/>
          </a:xfrm>
          <a:custGeom>
            <a:avLst/>
            <a:gdLst/>
            <a:ahLst/>
            <a:cxnLst/>
            <a:rect r="r" b="b" t="t" l="l"/>
            <a:pathLst>
              <a:path h="1230165" w="1221219">
                <a:moveTo>
                  <a:pt x="0" y="1230166"/>
                </a:moveTo>
                <a:lnTo>
                  <a:pt x="1221218" y="1230166"/>
                </a:lnTo>
                <a:lnTo>
                  <a:pt x="1221218" y="0"/>
                </a:lnTo>
                <a:lnTo>
                  <a:pt x="0" y="0"/>
                </a:lnTo>
                <a:lnTo>
                  <a:pt x="0" y="1230166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2474601" y="3718433"/>
            <a:ext cx="3769070" cy="52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1" spc="275">
                <a:solidFill>
                  <a:srgbClr val="528797"/>
                </a:solidFill>
                <a:latin typeface="思源黑体-粗体 Bold"/>
              </a:rPr>
              <a:t> common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683955" y="4202304"/>
            <a:ext cx="3463332" cy="331840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287"/>
              </a:lnSpc>
            </a:pPr>
          </a:p>
          <a:p>
            <a:pPr marL="603584" indent="-301792" lvl="1">
              <a:lnSpc>
                <a:spcPts val="3913"/>
              </a:lnSpc>
              <a:buFont typeface="Arial"/>
              <a:buChar char="•"/>
            </a:pPr>
            <a:r>
              <a:rPr lang="en-US" sz="2795" spc="246">
                <a:solidFill>
                  <a:srgbClr val="528797"/>
                </a:solidFill>
                <a:latin typeface="Canva Sans"/>
              </a:rPr>
              <a:t>Features of technical language and professional terminology</a:t>
            </a:r>
          </a:p>
          <a:p>
            <a:pPr>
              <a:lnSpc>
                <a:spcPts val="3444"/>
              </a:lnSpc>
            </a:pPr>
          </a:p>
        </p:txBody>
      </p:sp>
      <p:sp>
        <p:nvSpPr>
          <p:cNvPr name="TextBox 28" id="28"/>
          <p:cNvSpPr txBox="true"/>
          <p:nvPr/>
        </p:nvSpPr>
        <p:spPr>
          <a:xfrm rot="0">
            <a:off x="3998933" y="2497746"/>
            <a:ext cx="743425" cy="83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4920" spc="206">
                <a:solidFill>
                  <a:srgbClr val="FFFFFF"/>
                </a:solidFill>
                <a:latin typeface="Open Sans"/>
              </a:rPr>
              <a:t>1</a:t>
            </a:r>
          </a:p>
        </p:txBody>
      </p:sp>
      <p:grpSp>
        <p:nvGrpSpPr>
          <p:cNvPr name="Group 29" id="29"/>
          <p:cNvGrpSpPr/>
          <p:nvPr/>
        </p:nvGrpSpPr>
        <p:grpSpPr>
          <a:xfrm rot="0">
            <a:off x="6909288" y="2804792"/>
            <a:ext cx="4388329" cy="5159346"/>
            <a:chOff x="0" y="0"/>
            <a:chExt cx="1033540" cy="1215130"/>
          </a:xfrm>
        </p:grpSpPr>
        <p:sp>
          <p:nvSpPr>
            <p:cNvPr name="Freeform 30" id="30"/>
            <p:cNvSpPr/>
            <p:nvPr/>
          </p:nvSpPr>
          <p:spPr>
            <a:xfrm flipH="false" flipV="false" rot="0">
              <a:off x="0" y="0"/>
              <a:ext cx="1033540" cy="1215130"/>
            </a:xfrm>
            <a:custGeom>
              <a:avLst/>
              <a:gdLst/>
              <a:ahLst/>
              <a:cxnLst/>
              <a:rect r="r" b="b" t="t" l="l"/>
              <a:pathLst>
                <a:path h="1215130" w="1033540">
                  <a:moveTo>
                    <a:pt x="89975" y="0"/>
                  </a:moveTo>
                  <a:lnTo>
                    <a:pt x="943565" y="0"/>
                  </a:lnTo>
                  <a:cubicBezTo>
                    <a:pt x="993257" y="0"/>
                    <a:pt x="1033540" y="40283"/>
                    <a:pt x="1033540" y="89975"/>
                  </a:cubicBezTo>
                  <a:lnTo>
                    <a:pt x="1033540" y="1125155"/>
                  </a:lnTo>
                  <a:cubicBezTo>
                    <a:pt x="1033540" y="1174847"/>
                    <a:pt x="993257" y="1215130"/>
                    <a:pt x="943565" y="1215130"/>
                  </a:cubicBezTo>
                  <a:lnTo>
                    <a:pt x="89975" y="1215130"/>
                  </a:lnTo>
                  <a:cubicBezTo>
                    <a:pt x="40283" y="1215130"/>
                    <a:pt x="0" y="1174847"/>
                    <a:pt x="0" y="1125155"/>
                  </a:cubicBezTo>
                  <a:lnTo>
                    <a:pt x="0" y="89975"/>
                  </a:lnTo>
                  <a:cubicBezTo>
                    <a:pt x="0" y="40283"/>
                    <a:pt x="40283" y="0"/>
                    <a:pt x="89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66A2B4"/>
              </a:solidFill>
            </a:ln>
          </p:spPr>
        </p:sp>
        <p:sp>
          <p:nvSpPr>
            <p:cNvPr name="TextBox 31" id="31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6808" lIns="56808" bIns="56808" rIns="56808"/>
            <a:lstStyle/>
            <a:p>
              <a:pPr algn="ctr">
                <a:lnSpc>
                  <a:spcPts val="3359"/>
                </a:lnSpc>
              </a:pPr>
            </a:p>
          </p:txBody>
        </p:sp>
      </p:grpSp>
      <p:sp>
        <p:nvSpPr>
          <p:cNvPr name="Freeform 32" id="32"/>
          <p:cNvSpPr/>
          <p:nvPr/>
        </p:nvSpPr>
        <p:spPr>
          <a:xfrm flipH="false" flipV="true" rot="0">
            <a:off x="8539917" y="2322862"/>
            <a:ext cx="1221219" cy="1230165"/>
          </a:xfrm>
          <a:custGeom>
            <a:avLst/>
            <a:gdLst/>
            <a:ahLst/>
            <a:cxnLst/>
            <a:rect r="r" b="b" t="t" l="l"/>
            <a:pathLst>
              <a:path h="1230165" w="1221219">
                <a:moveTo>
                  <a:pt x="0" y="1230166"/>
                </a:moveTo>
                <a:lnTo>
                  <a:pt x="1221218" y="1230166"/>
                </a:lnTo>
                <a:lnTo>
                  <a:pt x="1221218" y="0"/>
                </a:lnTo>
                <a:lnTo>
                  <a:pt x="0" y="0"/>
                </a:lnTo>
                <a:lnTo>
                  <a:pt x="0" y="1230166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33" id="33"/>
          <p:cNvSpPr txBox="true"/>
          <p:nvPr/>
        </p:nvSpPr>
        <p:spPr>
          <a:xfrm rot="0">
            <a:off x="7265991" y="3718433"/>
            <a:ext cx="3769070" cy="52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1" spc="275">
                <a:solidFill>
                  <a:srgbClr val="528797"/>
                </a:solidFill>
                <a:latin typeface="思源黑体-粗体 Bold"/>
              </a:rPr>
              <a:t>journal</a:t>
            </a:r>
          </a:p>
        </p:txBody>
      </p:sp>
      <p:sp>
        <p:nvSpPr>
          <p:cNvPr name="TextBox 34" id="34"/>
          <p:cNvSpPr txBox="true"/>
          <p:nvPr/>
        </p:nvSpPr>
        <p:spPr>
          <a:xfrm rot="0">
            <a:off x="7208159" y="3965131"/>
            <a:ext cx="3897101" cy="487617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149"/>
              </a:lnSpc>
            </a:pPr>
          </a:p>
          <a:p>
            <a:pPr marL="572028" indent="-286014" lvl="1">
              <a:lnSpc>
                <a:spcPts val="3709"/>
              </a:lnSpc>
              <a:buFont typeface="Arial"/>
              <a:buChar char="•"/>
            </a:pPr>
            <a:r>
              <a:rPr lang="en-US" sz="2649" spc="233">
                <a:solidFill>
                  <a:srgbClr val="528797"/>
                </a:solidFill>
                <a:latin typeface="Canva Sans"/>
              </a:rPr>
              <a:t>Using a large amount of data and annotations as evidence</a:t>
            </a:r>
          </a:p>
          <a:p>
            <a:pPr marL="556892" indent="-278446" lvl="1">
              <a:lnSpc>
                <a:spcPts val="3611"/>
              </a:lnSpc>
              <a:buFont typeface="Arial"/>
              <a:buChar char="•"/>
            </a:pPr>
            <a:r>
              <a:rPr lang="en-US" sz="2579" spc="226">
                <a:solidFill>
                  <a:srgbClr val="528797"/>
                </a:solidFill>
                <a:latin typeface="Canva Sans"/>
              </a:rPr>
              <a:t>Conducive to ensuring the  scientificity of research</a:t>
            </a:r>
          </a:p>
          <a:p>
            <a:pPr>
              <a:lnSpc>
                <a:spcPts val="3009"/>
              </a:lnSpc>
            </a:pPr>
          </a:p>
          <a:p>
            <a:pPr>
              <a:lnSpc>
                <a:spcPts val="3009"/>
              </a:lnSpc>
              <a:spcBef>
                <a:spcPct val="0"/>
              </a:spcBef>
            </a:pPr>
          </a:p>
        </p:txBody>
      </p:sp>
      <p:sp>
        <p:nvSpPr>
          <p:cNvPr name="TextBox 35" id="35"/>
          <p:cNvSpPr txBox="true"/>
          <p:nvPr/>
        </p:nvSpPr>
        <p:spPr>
          <a:xfrm rot="0">
            <a:off x="8784997" y="2497746"/>
            <a:ext cx="743425" cy="83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4920" spc="206">
                <a:solidFill>
                  <a:srgbClr val="FFFFFF"/>
                </a:solidFill>
                <a:latin typeface="Open Sans"/>
              </a:rPr>
              <a:t>2</a:t>
            </a:r>
          </a:p>
        </p:txBody>
      </p:sp>
      <p:grpSp>
        <p:nvGrpSpPr>
          <p:cNvPr name="Group 36" id="36"/>
          <p:cNvGrpSpPr/>
          <p:nvPr/>
        </p:nvGrpSpPr>
        <p:grpSpPr>
          <a:xfrm rot="0">
            <a:off x="11700677" y="2804792"/>
            <a:ext cx="4388329" cy="5159346"/>
            <a:chOff x="0" y="0"/>
            <a:chExt cx="1033540" cy="1215130"/>
          </a:xfrm>
        </p:grpSpPr>
        <p:sp>
          <p:nvSpPr>
            <p:cNvPr name="Freeform 37" id="37"/>
            <p:cNvSpPr/>
            <p:nvPr/>
          </p:nvSpPr>
          <p:spPr>
            <a:xfrm flipH="false" flipV="false" rot="0">
              <a:off x="0" y="0"/>
              <a:ext cx="1033540" cy="1215130"/>
            </a:xfrm>
            <a:custGeom>
              <a:avLst/>
              <a:gdLst/>
              <a:ahLst/>
              <a:cxnLst/>
              <a:rect r="r" b="b" t="t" l="l"/>
              <a:pathLst>
                <a:path h="1215130" w="1033540">
                  <a:moveTo>
                    <a:pt x="89975" y="0"/>
                  </a:moveTo>
                  <a:lnTo>
                    <a:pt x="943565" y="0"/>
                  </a:lnTo>
                  <a:cubicBezTo>
                    <a:pt x="993257" y="0"/>
                    <a:pt x="1033540" y="40283"/>
                    <a:pt x="1033540" y="89975"/>
                  </a:cubicBezTo>
                  <a:lnTo>
                    <a:pt x="1033540" y="1125155"/>
                  </a:lnTo>
                  <a:cubicBezTo>
                    <a:pt x="1033540" y="1174847"/>
                    <a:pt x="993257" y="1215130"/>
                    <a:pt x="943565" y="1215130"/>
                  </a:cubicBezTo>
                  <a:lnTo>
                    <a:pt x="89975" y="1215130"/>
                  </a:lnTo>
                  <a:cubicBezTo>
                    <a:pt x="40283" y="1215130"/>
                    <a:pt x="0" y="1174847"/>
                    <a:pt x="0" y="1125155"/>
                  </a:cubicBezTo>
                  <a:lnTo>
                    <a:pt x="0" y="89975"/>
                  </a:lnTo>
                  <a:cubicBezTo>
                    <a:pt x="0" y="40283"/>
                    <a:pt x="40283" y="0"/>
                    <a:pt x="8997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>
              <a:solidFill>
                <a:srgbClr val="66A2B4"/>
              </a:solidFill>
            </a:ln>
          </p:spPr>
        </p:sp>
        <p:sp>
          <p:nvSpPr>
            <p:cNvPr name="TextBox 38" id="38"/>
            <p:cNvSpPr txBox="true"/>
            <p:nvPr/>
          </p:nvSpPr>
          <p:spPr>
            <a:xfrm>
              <a:off x="0" y="-38100"/>
              <a:ext cx="812800" cy="850900"/>
            </a:xfrm>
            <a:prstGeom prst="rect">
              <a:avLst/>
            </a:prstGeom>
          </p:spPr>
          <p:txBody>
            <a:bodyPr anchor="ctr" rtlCol="false" tIns="56808" lIns="56808" bIns="56808" rIns="56808"/>
            <a:lstStyle/>
            <a:p>
              <a:pPr algn="ctr">
                <a:lnSpc>
                  <a:spcPts val="3360"/>
                </a:lnSpc>
              </a:pPr>
            </a:p>
          </p:txBody>
        </p:sp>
      </p:grpSp>
      <p:sp>
        <p:nvSpPr>
          <p:cNvPr name="Freeform 39" id="39"/>
          <p:cNvSpPr/>
          <p:nvPr/>
        </p:nvSpPr>
        <p:spPr>
          <a:xfrm flipH="false" flipV="true" rot="0">
            <a:off x="13331306" y="2322862"/>
            <a:ext cx="1221219" cy="1230165"/>
          </a:xfrm>
          <a:custGeom>
            <a:avLst/>
            <a:gdLst/>
            <a:ahLst/>
            <a:cxnLst/>
            <a:rect r="r" b="b" t="t" l="l"/>
            <a:pathLst>
              <a:path h="1230165" w="1221219">
                <a:moveTo>
                  <a:pt x="0" y="1230166"/>
                </a:moveTo>
                <a:lnTo>
                  <a:pt x="1221219" y="1230166"/>
                </a:lnTo>
                <a:lnTo>
                  <a:pt x="1221219" y="0"/>
                </a:lnTo>
                <a:lnTo>
                  <a:pt x="0" y="0"/>
                </a:lnTo>
                <a:lnTo>
                  <a:pt x="0" y="1230166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40" id="40"/>
          <p:cNvSpPr txBox="true"/>
          <p:nvPr/>
        </p:nvSpPr>
        <p:spPr>
          <a:xfrm rot="0">
            <a:off x="12057381" y="3718433"/>
            <a:ext cx="3769070" cy="5219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383"/>
              </a:lnSpc>
              <a:spcBef>
                <a:spcPct val="0"/>
              </a:spcBef>
            </a:pPr>
            <a:r>
              <a:rPr lang="en-US" sz="3131" spc="275">
                <a:solidFill>
                  <a:srgbClr val="528797"/>
                </a:solidFill>
                <a:latin typeface="思源黑体-粗体 Bold"/>
              </a:rPr>
              <a:t>magazine</a:t>
            </a:r>
          </a:p>
        </p:txBody>
      </p:sp>
      <p:sp>
        <p:nvSpPr>
          <p:cNvPr name="TextBox 41" id="41"/>
          <p:cNvSpPr txBox="true"/>
          <p:nvPr/>
        </p:nvSpPr>
        <p:spPr>
          <a:xfrm rot="0">
            <a:off x="12057146" y="3946081"/>
            <a:ext cx="4031861" cy="388500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350"/>
              </a:lnSpc>
            </a:pPr>
          </a:p>
          <a:p>
            <a:pPr marL="598478" indent="-299239" lvl="1">
              <a:lnSpc>
                <a:spcPts val="3880"/>
              </a:lnSpc>
              <a:buFont typeface="Arial"/>
              <a:buChar char="•"/>
            </a:pPr>
            <a:r>
              <a:rPr lang="en-US" sz="2772" spc="243">
                <a:solidFill>
                  <a:srgbClr val="528797"/>
                </a:solidFill>
                <a:latin typeface="Canva Sans"/>
              </a:rPr>
              <a:t>Presented in the form of charts and figures</a:t>
            </a:r>
          </a:p>
          <a:p>
            <a:pPr marL="598478" indent="-299239" lvl="1">
              <a:lnSpc>
                <a:spcPts val="3880"/>
              </a:lnSpc>
              <a:buFont typeface="Arial"/>
              <a:buChar char="•"/>
            </a:pPr>
            <a:r>
              <a:rPr lang="en-US" sz="2772" spc="243">
                <a:solidFill>
                  <a:srgbClr val="528797"/>
                </a:solidFill>
                <a:latin typeface="Canva Sans"/>
              </a:rPr>
              <a:t>M</a:t>
            </a:r>
            <a:r>
              <a:rPr lang="en-US" sz="2772" spc="243">
                <a:solidFill>
                  <a:srgbClr val="528797"/>
                </a:solidFill>
                <a:latin typeface="Canva Sans"/>
              </a:rPr>
              <a:t>ore conducive to readers' understanding</a:t>
            </a:r>
          </a:p>
          <a:p>
            <a:pPr>
              <a:lnSpc>
                <a:spcPts val="3131"/>
              </a:lnSpc>
              <a:spcBef>
                <a:spcPct val="0"/>
              </a:spcBef>
            </a:pPr>
          </a:p>
        </p:txBody>
      </p:sp>
      <p:sp>
        <p:nvSpPr>
          <p:cNvPr name="TextBox 42" id="42"/>
          <p:cNvSpPr txBox="true"/>
          <p:nvPr/>
        </p:nvSpPr>
        <p:spPr>
          <a:xfrm rot="0">
            <a:off x="13575341" y="2497746"/>
            <a:ext cx="743425" cy="834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888"/>
              </a:lnSpc>
              <a:spcBef>
                <a:spcPct val="0"/>
              </a:spcBef>
            </a:pPr>
            <a:r>
              <a:rPr lang="en-US" sz="4920" spc="206">
                <a:solidFill>
                  <a:srgbClr val="FFFFFF"/>
                </a:solidFill>
                <a:latin typeface="Open Sans"/>
              </a:rPr>
              <a:t>3</a:t>
            </a:r>
          </a:p>
        </p:txBody>
      </p:sp>
      <p:sp>
        <p:nvSpPr>
          <p:cNvPr name="TextBox 43" id="43"/>
          <p:cNvSpPr txBox="true"/>
          <p:nvPr/>
        </p:nvSpPr>
        <p:spPr>
          <a:xfrm rot="0">
            <a:off x="-1079026" y="79074"/>
            <a:ext cx="75852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spc="457">
                <a:solidFill>
                  <a:srgbClr val="528797"/>
                </a:solidFill>
                <a:latin typeface="Open Sans Bold"/>
              </a:rPr>
              <a:t>DISCUSSION</a:t>
            </a:r>
          </a:p>
        </p:txBody>
      </p:sp>
      <p:sp>
        <p:nvSpPr>
          <p:cNvPr name="TextBox 44" id="44"/>
          <p:cNvSpPr txBox="true"/>
          <p:nvPr/>
        </p:nvSpPr>
        <p:spPr>
          <a:xfrm rot="0">
            <a:off x="6023454" y="845753"/>
            <a:ext cx="6159996" cy="88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2"/>
              </a:lnSpc>
              <a:spcBef>
                <a:spcPct val="0"/>
              </a:spcBef>
            </a:pPr>
            <a:r>
              <a:rPr lang="en-US" sz="5172" spc="455">
                <a:solidFill>
                  <a:srgbClr val="528797"/>
                </a:solidFill>
                <a:latin typeface="Bree Serif"/>
              </a:rPr>
              <a:t>Language feature</a:t>
            </a:r>
          </a:p>
        </p:txBody>
      </p:sp>
    </p:spTree>
  </p:cSld>
  <p:clrMapOvr>
    <a:masterClrMapping/>
  </p:clrMapOvr>
</p:sld>
</file>

<file path=ppt/slides/slide1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42535" y="115643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2" id="22"/>
          <p:cNvGrpSpPr/>
          <p:nvPr/>
        </p:nvGrpSpPr>
        <p:grpSpPr>
          <a:xfrm rot="0">
            <a:off x="3577342" y="2768014"/>
            <a:ext cx="11133315" cy="2704465"/>
            <a:chOff x="0" y="0"/>
            <a:chExt cx="14844420" cy="3605954"/>
          </a:xfrm>
        </p:grpSpPr>
        <p:sp>
          <p:nvSpPr>
            <p:cNvPr name="TextBox 23" id="23"/>
            <p:cNvSpPr txBox="true"/>
            <p:nvPr/>
          </p:nvSpPr>
          <p:spPr>
            <a:xfrm rot="0">
              <a:off x="0" y="-66675"/>
              <a:ext cx="101136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  <a:spcBef>
                  <a:spcPct val="0"/>
                </a:spcBef>
              </a:pPr>
              <a:r>
                <a:rPr lang="en-US" sz="3599" spc="316">
                  <a:solidFill>
                    <a:srgbClr val="528797"/>
                  </a:solidFill>
                  <a:latin typeface="思源黑体-粗体 Bold"/>
                </a:rPr>
                <a:t>On the one hand</a:t>
              </a:r>
            </a:p>
          </p:txBody>
        </p:sp>
        <p:sp>
          <p:nvSpPr>
            <p:cNvPr name="TextBox 24" id="24"/>
            <p:cNvSpPr txBox="true"/>
            <p:nvPr/>
          </p:nvSpPr>
          <p:spPr>
            <a:xfrm rot="0">
              <a:off x="0" y="836930"/>
              <a:ext cx="14844420" cy="2769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99" spc="281">
                  <a:solidFill>
                    <a:srgbClr val="528797"/>
                  </a:solidFill>
                  <a:latin typeface="Open Sans"/>
                </a:rPr>
                <a:t>Emphasize the importance of accurate and attention-grabbing titles and abstracts in academic articles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5" id="25"/>
          <p:cNvGrpSpPr/>
          <p:nvPr/>
        </p:nvGrpSpPr>
        <p:grpSpPr>
          <a:xfrm rot="0">
            <a:off x="3577456" y="5910630"/>
            <a:ext cx="11133315" cy="2704465"/>
            <a:chOff x="0" y="0"/>
            <a:chExt cx="14844420" cy="3605954"/>
          </a:xfrm>
        </p:grpSpPr>
        <p:sp>
          <p:nvSpPr>
            <p:cNvPr name="TextBox 26" id="26"/>
            <p:cNvSpPr txBox="true"/>
            <p:nvPr/>
          </p:nvSpPr>
          <p:spPr>
            <a:xfrm rot="0">
              <a:off x="0" y="-66675"/>
              <a:ext cx="10113670" cy="79565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039"/>
                </a:lnSpc>
                <a:spcBef>
                  <a:spcPct val="0"/>
                </a:spcBef>
              </a:pPr>
              <a:r>
                <a:rPr lang="en-US" sz="3599" spc="316">
                  <a:solidFill>
                    <a:srgbClr val="528797"/>
                  </a:solidFill>
                  <a:latin typeface="思源黑体-粗体 Bold"/>
                </a:rPr>
                <a:t>On the other hand</a:t>
              </a:r>
            </a:p>
          </p:txBody>
        </p:sp>
        <p:sp>
          <p:nvSpPr>
            <p:cNvPr name="TextBox 27" id="27"/>
            <p:cNvSpPr txBox="true"/>
            <p:nvPr/>
          </p:nvSpPr>
          <p:spPr>
            <a:xfrm rot="0">
              <a:off x="0" y="836930"/>
              <a:ext cx="14844420" cy="276902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>
                <a:lnSpc>
                  <a:spcPts val="4479"/>
                </a:lnSpc>
              </a:pPr>
              <a:r>
                <a:rPr lang="en-US" sz="3199" spc="281">
                  <a:solidFill>
                    <a:srgbClr val="528797"/>
                  </a:solidFill>
                  <a:latin typeface="Open Sans"/>
                </a:rPr>
                <a:t>Highlight how the abstract plays a crucial role in summarizing the main content and facilitating readers' understanding of the core ideas</a:t>
              </a:r>
            </a:p>
            <a:p>
              <a:pPr algn="just">
                <a:lnSpc>
                  <a:spcPts val="3359"/>
                </a:lnSpc>
                <a:spcBef>
                  <a:spcPct val="0"/>
                </a:spcBef>
              </a:pPr>
            </a:p>
          </p:txBody>
        </p:sp>
      </p:grpSp>
      <p:sp>
        <p:nvSpPr>
          <p:cNvPr name="AutoShape 28" id="28"/>
          <p:cNvSpPr/>
          <p:nvPr/>
        </p:nvSpPr>
        <p:spPr>
          <a:xfrm>
            <a:off x="3577342" y="5491530"/>
            <a:ext cx="11133315" cy="0"/>
          </a:xfrm>
          <a:prstGeom prst="line">
            <a:avLst/>
          </a:prstGeom>
          <a:ln cap="flat" w="38100">
            <a:solidFill>
              <a:srgbClr val="66A2B4"/>
            </a:solidFill>
            <a:prstDash val="sysDot"/>
            <a:headEnd type="none" len="sm" w="sm"/>
            <a:tailEnd type="none" len="sm" w="sm"/>
          </a:ln>
        </p:spPr>
      </p:sp>
      <p:sp>
        <p:nvSpPr>
          <p:cNvPr name="TextBox 29" id="29"/>
          <p:cNvSpPr txBox="true"/>
          <p:nvPr/>
        </p:nvSpPr>
        <p:spPr>
          <a:xfrm rot="0">
            <a:off x="-1079026" y="79074"/>
            <a:ext cx="75852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spc="457">
                <a:solidFill>
                  <a:srgbClr val="528797"/>
                </a:solidFill>
                <a:latin typeface="Open Sans Bold"/>
              </a:rPr>
              <a:t>DISCUSSION</a:t>
            </a:r>
          </a:p>
        </p:txBody>
      </p:sp>
      <p:sp>
        <p:nvSpPr>
          <p:cNvPr name="TextBox 30" id="30"/>
          <p:cNvSpPr txBox="true"/>
          <p:nvPr/>
        </p:nvSpPr>
        <p:spPr>
          <a:xfrm rot="0">
            <a:off x="7085622" y="845753"/>
            <a:ext cx="4116983" cy="88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2"/>
              </a:lnSpc>
              <a:spcBef>
                <a:spcPct val="0"/>
              </a:spcBef>
            </a:pPr>
            <a:r>
              <a:rPr lang="en-US" sz="5172" spc="455">
                <a:solidFill>
                  <a:srgbClr val="528797"/>
                </a:solidFill>
                <a:latin typeface="Bree Serif"/>
              </a:rPr>
              <a:t>Similarities</a:t>
            </a:r>
          </a:p>
        </p:txBody>
      </p:sp>
    </p:spTree>
  </p:cSld>
  <p:clrMapOvr>
    <a:masterClrMapping/>
  </p:clrMapOvr>
</p:sld>
</file>

<file path=ppt/slides/slide1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42535" y="115643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311619" y="6109026"/>
            <a:ext cx="2077355" cy="1874813"/>
          </a:xfrm>
          <a:custGeom>
            <a:avLst/>
            <a:gdLst/>
            <a:ahLst/>
            <a:cxnLst/>
            <a:rect r="r" b="b" t="t" l="l"/>
            <a:pathLst>
              <a:path h="1874813" w="2077355">
                <a:moveTo>
                  <a:pt x="0" y="0"/>
                </a:moveTo>
                <a:lnTo>
                  <a:pt x="2077354" y="0"/>
                </a:lnTo>
                <a:lnTo>
                  <a:pt x="2077354" y="1874813"/>
                </a:lnTo>
                <a:lnTo>
                  <a:pt x="0" y="187481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20999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3311619" y="2474352"/>
            <a:ext cx="2077355" cy="1874813"/>
          </a:xfrm>
          <a:custGeom>
            <a:avLst/>
            <a:gdLst/>
            <a:ahLst/>
            <a:cxnLst/>
            <a:rect r="r" b="b" t="t" l="l"/>
            <a:pathLst>
              <a:path h="1874813" w="2077355">
                <a:moveTo>
                  <a:pt x="0" y="0"/>
                </a:moveTo>
                <a:lnTo>
                  <a:pt x="2077354" y="0"/>
                </a:lnTo>
                <a:lnTo>
                  <a:pt x="2077354" y="1874812"/>
                </a:lnTo>
                <a:lnTo>
                  <a:pt x="0" y="1874812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alphaModFix amt="20999"/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843302" y="6610314"/>
            <a:ext cx="1013987" cy="798284"/>
          </a:xfrm>
          <a:custGeom>
            <a:avLst/>
            <a:gdLst/>
            <a:ahLst/>
            <a:cxnLst/>
            <a:rect r="r" b="b" t="t" l="l"/>
            <a:pathLst>
              <a:path h="798284" w="1013987">
                <a:moveTo>
                  <a:pt x="0" y="0"/>
                </a:moveTo>
                <a:lnTo>
                  <a:pt x="1013987" y="0"/>
                </a:lnTo>
                <a:lnTo>
                  <a:pt x="1013987" y="798284"/>
                </a:lnTo>
                <a:lnTo>
                  <a:pt x="0" y="798284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968200" y="2892464"/>
            <a:ext cx="764192" cy="1000728"/>
          </a:xfrm>
          <a:custGeom>
            <a:avLst/>
            <a:gdLst/>
            <a:ahLst/>
            <a:cxnLst/>
            <a:rect r="r" b="b" t="t" l="l"/>
            <a:pathLst>
              <a:path h="1000728" w="764192">
                <a:moveTo>
                  <a:pt x="0" y="0"/>
                </a:moveTo>
                <a:lnTo>
                  <a:pt x="764192" y="0"/>
                </a:lnTo>
                <a:lnTo>
                  <a:pt x="764192" y="1000728"/>
                </a:lnTo>
                <a:lnTo>
                  <a:pt x="0" y="1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6" id="26"/>
          <p:cNvGrpSpPr/>
          <p:nvPr/>
        </p:nvGrpSpPr>
        <p:grpSpPr>
          <a:xfrm rot="0">
            <a:off x="5923832" y="2593498"/>
            <a:ext cx="10997484" cy="3334553"/>
            <a:chOff x="0" y="0"/>
            <a:chExt cx="14663312" cy="4446071"/>
          </a:xfrm>
        </p:grpSpPr>
        <p:sp>
          <p:nvSpPr>
            <p:cNvPr name="TextBox 27" id="27"/>
            <p:cNvSpPr txBox="true"/>
            <p:nvPr/>
          </p:nvSpPr>
          <p:spPr>
            <a:xfrm rot="0">
              <a:off x="0" y="-66675"/>
              <a:ext cx="7258273" cy="80989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5195"/>
                </a:lnSpc>
                <a:spcBef>
                  <a:spcPct val="0"/>
                </a:spcBef>
              </a:pPr>
              <a:r>
                <a:rPr lang="en-US" sz="3710" spc="326">
                  <a:solidFill>
                    <a:srgbClr val="528797"/>
                  </a:solidFill>
                  <a:latin typeface="思源黑体-粗体 Bold"/>
                </a:rPr>
                <a:t>Journal</a:t>
              </a:r>
            </a:p>
          </p:txBody>
        </p:sp>
        <p:sp>
          <p:nvSpPr>
            <p:cNvPr name="TextBox 28" id="28"/>
            <p:cNvSpPr txBox="true"/>
            <p:nvPr/>
          </p:nvSpPr>
          <p:spPr>
            <a:xfrm rot="0">
              <a:off x="0" y="715596"/>
              <a:ext cx="14663312" cy="3730474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25895" indent="-312948" lvl="1">
                <a:lnSpc>
                  <a:spcPts val="5711"/>
                </a:lnSpc>
                <a:buFont typeface="Arial"/>
                <a:buChar char="•"/>
              </a:pPr>
              <a:r>
                <a:rPr lang="en-US" sz="2899" spc="255">
                  <a:solidFill>
                    <a:srgbClr val="528797"/>
                  </a:solidFill>
                  <a:latin typeface="Canva Sans"/>
                </a:rPr>
                <a:t>Follow the structure of IMRD</a:t>
              </a:r>
            </a:p>
            <a:p>
              <a:pPr algn="just" marL="625895" indent="-312948" lvl="1">
                <a:lnSpc>
                  <a:spcPts val="4058"/>
                </a:lnSpc>
                <a:buFont typeface="Arial"/>
                <a:buChar char="•"/>
              </a:pPr>
              <a:r>
                <a:rPr lang="en-US" sz="2899" spc="255">
                  <a:solidFill>
                    <a:srgbClr val="528797"/>
                  </a:solidFill>
                  <a:latin typeface="Canva Sans"/>
                </a:rPr>
                <a:t>Provides a detailed introduction to the purpose, methods, findings, and significance of the research</a:t>
              </a:r>
            </a:p>
            <a:p>
              <a:pPr algn="just">
                <a:lnSpc>
                  <a:spcPts val="4058"/>
                </a:lnSpc>
                <a:spcBef>
                  <a:spcPct val="0"/>
                </a:spcBef>
              </a:pPr>
            </a:p>
          </p:txBody>
        </p:sp>
      </p:grpSp>
      <p:grpSp>
        <p:nvGrpSpPr>
          <p:cNvPr name="Group 29" id="29"/>
          <p:cNvGrpSpPr/>
          <p:nvPr/>
        </p:nvGrpSpPr>
        <p:grpSpPr>
          <a:xfrm rot="0">
            <a:off x="5923832" y="6109026"/>
            <a:ext cx="10997484" cy="2256841"/>
            <a:chOff x="0" y="0"/>
            <a:chExt cx="14663312" cy="3009121"/>
          </a:xfrm>
        </p:grpSpPr>
        <p:sp>
          <p:nvSpPr>
            <p:cNvPr name="TextBox 30" id="30"/>
            <p:cNvSpPr txBox="true"/>
            <p:nvPr/>
          </p:nvSpPr>
          <p:spPr>
            <a:xfrm rot="0">
              <a:off x="0" y="-66675"/>
              <a:ext cx="7258273" cy="745795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4746"/>
                </a:lnSpc>
                <a:spcBef>
                  <a:spcPct val="0"/>
                </a:spcBef>
              </a:pPr>
              <a:r>
                <a:rPr lang="en-US" sz="3390" spc="298">
                  <a:solidFill>
                    <a:srgbClr val="528797"/>
                  </a:solidFill>
                  <a:latin typeface="思源黑体-粗体 Bold"/>
                </a:rPr>
                <a:t>Magazine</a:t>
              </a:r>
            </a:p>
          </p:txBody>
        </p:sp>
        <p:sp>
          <p:nvSpPr>
            <p:cNvPr name="TextBox 31" id="31"/>
            <p:cNvSpPr txBox="true"/>
            <p:nvPr/>
          </p:nvSpPr>
          <p:spPr>
            <a:xfrm rot="0">
              <a:off x="0" y="777858"/>
              <a:ext cx="14663312" cy="223126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just" marL="640542" indent="-320271" lvl="1">
                <a:lnSpc>
                  <a:spcPts val="4390"/>
                </a:lnSpc>
                <a:buFont typeface="Arial"/>
                <a:buChar char="•"/>
              </a:pPr>
              <a:r>
                <a:rPr lang="en-US" sz="2966" spc="261">
                  <a:solidFill>
                    <a:srgbClr val="528797"/>
                  </a:solidFill>
                  <a:latin typeface="Canva Sans"/>
                </a:rPr>
                <a:t>Do not follow the IMRD structure</a:t>
              </a:r>
            </a:p>
            <a:p>
              <a:pPr algn="just" marL="640542" indent="-320271" lvl="1">
                <a:lnSpc>
                  <a:spcPts val="4390"/>
                </a:lnSpc>
                <a:buFont typeface="Arial"/>
                <a:buChar char="•"/>
              </a:pPr>
              <a:r>
                <a:rPr lang="en-US" sz="2966" spc="261">
                  <a:solidFill>
                    <a:srgbClr val="528797"/>
                  </a:solidFill>
                  <a:latin typeface="Canva Sans"/>
                </a:rPr>
                <a:t>Focuses more on introducing the potential advantages and applications of edge computing</a:t>
              </a:r>
            </a:p>
          </p:txBody>
        </p:sp>
      </p:grpSp>
      <p:sp>
        <p:nvSpPr>
          <p:cNvPr name="TextBox 32" id="32"/>
          <p:cNvSpPr txBox="true"/>
          <p:nvPr/>
        </p:nvSpPr>
        <p:spPr>
          <a:xfrm rot="0">
            <a:off x="-1079026" y="79074"/>
            <a:ext cx="7585253" cy="8870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79"/>
              </a:lnSpc>
              <a:spcBef>
                <a:spcPct val="0"/>
              </a:spcBef>
            </a:pPr>
            <a:r>
              <a:rPr lang="en-US" sz="5199" spc="457">
                <a:solidFill>
                  <a:srgbClr val="528797"/>
                </a:solidFill>
                <a:latin typeface="Open Sans Bold"/>
              </a:rPr>
              <a:t>DISCUSSION</a:t>
            </a:r>
          </a:p>
        </p:txBody>
      </p:sp>
      <p:sp>
        <p:nvSpPr>
          <p:cNvPr name="TextBox 33" id="33"/>
          <p:cNvSpPr txBox="true"/>
          <p:nvPr/>
        </p:nvSpPr>
        <p:spPr>
          <a:xfrm rot="0">
            <a:off x="7138853" y="845753"/>
            <a:ext cx="4010521" cy="88778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242"/>
              </a:lnSpc>
              <a:spcBef>
                <a:spcPct val="0"/>
              </a:spcBef>
            </a:pPr>
            <a:r>
              <a:rPr lang="en-US" sz="5172" spc="455">
                <a:solidFill>
                  <a:srgbClr val="528797"/>
                </a:solidFill>
                <a:latin typeface="Bree Serif"/>
              </a:rPr>
              <a:t>Differences</a:t>
            </a:r>
          </a:p>
        </p:txBody>
      </p:sp>
    </p:spTree>
  </p:cSld>
  <p:clrMapOvr>
    <a:masterClrMapping/>
  </p:clrMapOvr>
</p:sld>
</file>

<file path=ppt/slides/slide1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42535" y="1474979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52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3139752" y="1740260"/>
            <a:ext cx="9716753" cy="8769370"/>
          </a:xfrm>
          <a:custGeom>
            <a:avLst/>
            <a:gdLst/>
            <a:ahLst/>
            <a:cxnLst/>
            <a:rect r="r" b="b" t="t" l="l"/>
            <a:pathLst>
              <a:path h="8769370" w="9716753">
                <a:moveTo>
                  <a:pt x="0" y="0"/>
                </a:moveTo>
                <a:lnTo>
                  <a:pt x="9716753" y="0"/>
                </a:lnTo>
                <a:lnTo>
                  <a:pt x="9716753" y="8769369"/>
                </a:lnTo>
                <a:lnTo>
                  <a:pt x="0" y="8769369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>
            <a:grpSpLocks noChangeAspect="true"/>
          </p:cNvGrpSpPr>
          <p:nvPr/>
        </p:nvGrpSpPr>
        <p:grpSpPr>
          <a:xfrm rot="0">
            <a:off x="11221208" y="1850894"/>
            <a:ext cx="4721013" cy="4774617"/>
            <a:chOff x="0" y="0"/>
            <a:chExt cx="15659100" cy="15836900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-312419" y="-427990"/>
              <a:ext cx="16280128" cy="16541749"/>
            </a:xfrm>
            <a:custGeom>
              <a:avLst/>
              <a:gdLst/>
              <a:ahLst/>
              <a:cxnLst/>
              <a:rect r="r" b="b" t="t" l="l"/>
              <a:pathLst>
                <a:path h="16541749" w="16280128">
                  <a:moveTo>
                    <a:pt x="15909289" y="11428730"/>
                  </a:moveTo>
                  <a:cubicBezTo>
                    <a:pt x="15982949" y="13111480"/>
                    <a:pt x="16280128" y="15753079"/>
                    <a:pt x="14020799" y="16019779"/>
                  </a:cubicBezTo>
                  <a:cubicBezTo>
                    <a:pt x="11211559" y="16384269"/>
                    <a:pt x="8378189" y="16238219"/>
                    <a:pt x="5554980" y="16198849"/>
                  </a:cubicBezTo>
                  <a:cubicBezTo>
                    <a:pt x="2917190" y="16122649"/>
                    <a:pt x="0" y="16541749"/>
                    <a:pt x="356870" y="12903199"/>
                  </a:cubicBezTo>
                  <a:cubicBezTo>
                    <a:pt x="287019" y="10233660"/>
                    <a:pt x="398779" y="7573010"/>
                    <a:pt x="322579" y="4898390"/>
                  </a:cubicBezTo>
                  <a:cubicBezTo>
                    <a:pt x="316229" y="2446020"/>
                    <a:pt x="76199" y="488950"/>
                    <a:pt x="3237229" y="495300"/>
                  </a:cubicBezTo>
                  <a:cubicBezTo>
                    <a:pt x="5485129" y="504190"/>
                    <a:pt x="7730489" y="533400"/>
                    <a:pt x="9977119" y="511810"/>
                  </a:cubicBezTo>
                  <a:cubicBezTo>
                    <a:pt x="11605259" y="635000"/>
                    <a:pt x="13519149" y="0"/>
                    <a:pt x="14919958" y="1052830"/>
                  </a:cubicBezTo>
                  <a:cubicBezTo>
                    <a:pt x="15906748" y="1786890"/>
                    <a:pt x="15914369" y="3102610"/>
                    <a:pt x="15904208" y="4227830"/>
                  </a:cubicBezTo>
                  <a:cubicBezTo>
                    <a:pt x="15925798" y="5342890"/>
                    <a:pt x="15933419" y="6451600"/>
                    <a:pt x="15944848" y="7571740"/>
                  </a:cubicBezTo>
                  <a:cubicBezTo>
                    <a:pt x="16023589" y="8860790"/>
                    <a:pt x="15868649" y="10139680"/>
                    <a:pt x="15909289" y="11428730"/>
                  </a:cubicBezTo>
                  <a:close/>
                </a:path>
              </a:pathLst>
            </a:custGeom>
            <a:blipFill>
              <a:blip r:embed="rId24"/>
              <a:stretch>
                <a:fillRect l="-25894" t="0" r="-25894" b="0"/>
              </a:stretch>
            </a:blipFill>
          </p:spPr>
        </p:sp>
        <p:sp>
          <p:nvSpPr>
            <p:cNvPr name="Freeform 25" id="25"/>
            <p:cNvSpPr/>
            <p:nvPr/>
          </p:nvSpPr>
          <p:spPr>
            <a:xfrm flipH="false" flipV="false" rot="0">
              <a:off x="-312420" y="-427990"/>
              <a:ext cx="16280129" cy="16541751"/>
            </a:xfrm>
            <a:custGeom>
              <a:avLst/>
              <a:gdLst/>
              <a:ahLst/>
              <a:cxnLst/>
              <a:rect r="r" b="b" t="t" l="l"/>
              <a:pathLst>
                <a:path h="16541751" w="16280129">
                  <a:moveTo>
                    <a:pt x="15944850" y="7571740"/>
                  </a:moveTo>
                  <a:cubicBezTo>
                    <a:pt x="15933420" y="6451600"/>
                    <a:pt x="15925800" y="5342890"/>
                    <a:pt x="15904211" y="4227830"/>
                  </a:cubicBezTo>
                  <a:cubicBezTo>
                    <a:pt x="15914372" y="3102610"/>
                    <a:pt x="15906750" y="1786890"/>
                    <a:pt x="14919961" y="1052830"/>
                  </a:cubicBezTo>
                  <a:cubicBezTo>
                    <a:pt x="13519150" y="0"/>
                    <a:pt x="11605260" y="633730"/>
                    <a:pt x="9977120" y="511810"/>
                  </a:cubicBezTo>
                  <a:cubicBezTo>
                    <a:pt x="7730490" y="533400"/>
                    <a:pt x="5485130" y="504190"/>
                    <a:pt x="3237230" y="495300"/>
                  </a:cubicBezTo>
                  <a:cubicBezTo>
                    <a:pt x="76200" y="488950"/>
                    <a:pt x="316230" y="2446020"/>
                    <a:pt x="322580" y="4898390"/>
                  </a:cubicBezTo>
                  <a:cubicBezTo>
                    <a:pt x="398780" y="7573010"/>
                    <a:pt x="287020" y="10233660"/>
                    <a:pt x="356870" y="12903200"/>
                  </a:cubicBezTo>
                  <a:cubicBezTo>
                    <a:pt x="0" y="16541751"/>
                    <a:pt x="2917190" y="16122651"/>
                    <a:pt x="5554980" y="16198851"/>
                  </a:cubicBezTo>
                  <a:cubicBezTo>
                    <a:pt x="8378190" y="16238220"/>
                    <a:pt x="11210290" y="16384270"/>
                    <a:pt x="14020799" y="16019781"/>
                  </a:cubicBezTo>
                  <a:cubicBezTo>
                    <a:pt x="16280129" y="15753081"/>
                    <a:pt x="15984218" y="13111481"/>
                    <a:pt x="15909288" y="11428731"/>
                  </a:cubicBezTo>
                  <a:cubicBezTo>
                    <a:pt x="15868650" y="10139680"/>
                    <a:pt x="16023590" y="8860790"/>
                    <a:pt x="15944850" y="7571740"/>
                  </a:cubicBezTo>
                  <a:close/>
                  <a:moveTo>
                    <a:pt x="12606020" y="16060420"/>
                  </a:moveTo>
                  <a:cubicBezTo>
                    <a:pt x="9771380" y="16286481"/>
                    <a:pt x="6936740" y="16054070"/>
                    <a:pt x="4103370" y="16085820"/>
                  </a:cubicBezTo>
                  <a:cubicBezTo>
                    <a:pt x="2435860" y="15976601"/>
                    <a:pt x="396240" y="15933420"/>
                    <a:pt x="467360" y="13718540"/>
                  </a:cubicBezTo>
                  <a:cubicBezTo>
                    <a:pt x="419100" y="11958320"/>
                    <a:pt x="422910" y="10187940"/>
                    <a:pt x="448310" y="8420100"/>
                  </a:cubicBezTo>
                  <a:cubicBezTo>
                    <a:pt x="518160" y="6703060"/>
                    <a:pt x="367030" y="4991100"/>
                    <a:pt x="463550" y="3270250"/>
                  </a:cubicBezTo>
                  <a:cubicBezTo>
                    <a:pt x="184150" y="942340"/>
                    <a:pt x="2081530" y="572770"/>
                    <a:pt x="3944620" y="650240"/>
                  </a:cubicBezTo>
                  <a:cubicBezTo>
                    <a:pt x="6029960" y="685800"/>
                    <a:pt x="8124190" y="748030"/>
                    <a:pt x="10195560" y="702310"/>
                  </a:cubicBezTo>
                  <a:cubicBezTo>
                    <a:pt x="12954000" y="661670"/>
                    <a:pt x="15791181" y="50800"/>
                    <a:pt x="15703550" y="3832860"/>
                  </a:cubicBezTo>
                  <a:cubicBezTo>
                    <a:pt x="15787370" y="6685280"/>
                    <a:pt x="15725140" y="9538970"/>
                    <a:pt x="15720061" y="12399010"/>
                  </a:cubicBezTo>
                  <a:cubicBezTo>
                    <a:pt x="15862300" y="14961870"/>
                    <a:pt x="15299690" y="16023590"/>
                    <a:pt x="12606020" y="16060420"/>
                  </a:cubicBezTo>
                  <a:close/>
                </a:path>
              </a:pathLst>
            </a:custGeom>
            <a:solidFill>
              <a:srgbClr val="F1F1F1"/>
            </a:solidFill>
          </p:spPr>
        </p:sp>
      </p:grpSp>
      <p:sp>
        <p:nvSpPr>
          <p:cNvPr name="TextBox 26" id="26"/>
          <p:cNvSpPr txBox="true"/>
          <p:nvPr/>
        </p:nvSpPr>
        <p:spPr>
          <a:xfrm rot="0">
            <a:off x="5351374" y="560430"/>
            <a:ext cx="7585253" cy="7893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580"/>
              </a:lnSpc>
              <a:spcBef>
                <a:spcPct val="0"/>
              </a:spcBef>
            </a:pPr>
            <a:r>
              <a:rPr lang="en-US" sz="4700" spc="413">
                <a:solidFill>
                  <a:srgbClr val="528797"/>
                </a:solidFill>
                <a:latin typeface="思源黑体-粗体 Bold"/>
              </a:rPr>
              <a:t>Research summary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5891003" y="2709112"/>
            <a:ext cx="3854462" cy="7125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92"/>
              </a:lnSpc>
              <a:spcBef>
                <a:spcPct val="0"/>
              </a:spcBef>
            </a:pPr>
            <a:r>
              <a:rPr lang="en-US" sz="4137" spc="364">
                <a:solidFill>
                  <a:srgbClr val="528797"/>
                </a:solidFill>
                <a:latin typeface="思源黑体-粗体 Bold"/>
              </a:rPr>
              <a:t>Conclusion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4474118" y="4540793"/>
            <a:ext cx="6117536" cy="335042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80"/>
              </a:lnSpc>
              <a:spcBef>
                <a:spcPct val="0"/>
              </a:spcBef>
            </a:pPr>
            <a:r>
              <a:rPr lang="en-US" sz="3843" spc="338">
                <a:solidFill>
                  <a:srgbClr val="528797"/>
                </a:solidFill>
                <a:latin typeface="Canva Sans"/>
              </a:rPr>
              <a:t>Similarities and differences reveal the structure and style of academic publications.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-1694250" y="599165"/>
            <a:ext cx="7585253" cy="7124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5880"/>
              </a:lnSpc>
              <a:spcBef>
                <a:spcPct val="0"/>
              </a:spcBef>
            </a:pPr>
            <a:r>
              <a:rPr lang="en-US" sz="4200" spc="369">
                <a:solidFill>
                  <a:srgbClr val="528797"/>
                </a:solidFill>
                <a:latin typeface="Open Sans Bold"/>
              </a:rPr>
              <a:t>Conclusion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7" id="7"/>
          <p:cNvSpPr txBox="true"/>
          <p:nvPr/>
        </p:nvSpPr>
        <p:spPr>
          <a:xfrm rot="-10800000">
            <a:off x="4799531" y="2116092"/>
            <a:ext cx="1338581" cy="653710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2319"/>
              </a:lnSpc>
              <a:spcBef>
                <a:spcPct val="0"/>
              </a:spcBef>
            </a:pPr>
            <a:r>
              <a:rPr lang="en-US" sz="8799" spc="774">
                <a:solidFill>
                  <a:srgbClr val="528797"/>
                </a:solidFill>
                <a:latin typeface="思源宋体-超粗体"/>
              </a:rPr>
              <a:t>content</a:t>
            </a:r>
          </a:p>
        </p:txBody>
      </p:sp>
      <p:sp>
        <p:nvSpPr>
          <p:cNvPr name="Freeform 8" id="8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2" id="12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3" id="13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5" id="15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7" id="17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0" id="20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21" id="21"/>
            <p:cNvSpPr/>
            <p:nvPr/>
          </p:nvSpPr>
          <p:spPr>
            <a:xfrm flipH="false" flipV="false" rot="-6976382">
              <a:off x="2767813" y="2387290"/>
              <a:ext cx="400263" cy="840247"/>
            </a:xfrm>
            <a:custGeom>
              <a:avLst/>
              <a:gdLst/>
              <a:ahLst/>
              <a:cxnLst/>
              <a:rect r="r" b="b" t="t" l="l"/>
              <a:pathLst>
                <a:path h="840247" w="400263">
                  <a:moveTo>
                    <a:pt x="0" y="0"/>
                  </a:moveTo>
                  <a:lnTo>
                    <a:pt x="400263" y="0"/>
                  </a:lnTo>
                  <a:lnTo>
                    <a:pt x="400263" y="840246"/>
                  </a:lnTo>
                  <a:lnTo>
                    <a:pt x="0" y="840246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2" id="22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23" id="23"/>
          <p:cNvGrpSpPr/>
          <p:nvPr/>
        </p:nvGrpSpPr>
        <p:grpSpPr>
          <a:xfrm rot="0">
            <a:off x="7860168" y="1309051"/>
            <a:ext cx="7547495" cy="1049678"/>
            <a:chOff x="0" y="0"/>
            <a:chExt cx="10063327" cy="1399571"/>
          </a:xfrm>
        </p:grpSpPr>
        <p:sp>
          <p:nvSpPr>
            <p:cNvPr name="Freeform 24" id="24"/>
            <p:cNvSpPr/>
            <p:nvPr/>
          </p:nvSpPr>
          <p:spPr>
            <a:xfrm flipH="false" flipV="false" rot="0">
              <a:off x="0" y="0"/>
              <a:ext cx="1320845" cy="1399571"/>
            </a:xfrm>
            <a:custGeom>
              <a:avLst/>
              <a:gdLst/>
              <a:ahLst/>
              <a:cxnLst/>
              <a:rect r="r" b="b" t="t" l="l"/>
              <a:pathLst>
                <a:path h="1399571" w="1320845">
                  <a:moveTo>
                    <a:pt x="0" y="0"/>
                  </a:moveTo>
                  <a:lnTo>
                    <a:pt x="1320845" y="0"/>
                  </a:lnTo>
                  <a:lnTo>
                    <a:pt x="1320845" y="1399571"/>
                  </a:lnTo>
                  <a:lnTo>
                    <a:pt x="0" y="1399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5" id="25"/>
            <p:cNvSpPr txBox="true"/>
            <p:nvPr/>
          </p:nvSpPr>
          <p:spPr>
            <a:xfrm rot="0">
              <a:off x="262879" y="167867"/>
              <a:ext cx="886401" cy="978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184">
                  <a:solidFill>
                    <a:srgbClr val="FFFFFF"/>
                  </a:solidFill>
                  <a:latin typeface="Open Sans"/>
                </a:rPr>
                <a:t>1</a:t>
              </a:r>
            </a:p>
          </p:txBody>
        </p:sp>
        <p:sp>
          <p:nvSpPr>
            <p:cNvPr name="TextBox 26" id="26"/>
            <p:cNvSpPr txBox="true"/>
            <p:nvPr/>
          </p:nvSpPr>
          <p:spPr>
            <a:xfrm rot="0">
              <a:off x="1476309" y="177392"/>
              <a:ext cx="8587018" cy="96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387">
                  <a:solidFill>
                    <a:srgbClr val="528797"/>
                  </a:solidFill>
                  <a:latin typeface="思源黑体-粗体 Bold"/>
                </a:rPr>
                <a:t>Introduction</a:t>
              </a:r>
            </a:p>
          </p:txBody>
        </p:sp>
      </p:grpSp>
      <p:grpSp>
        <p:nvGrpSpPr>
          <p:cNvPr name="Group 27" id="27"/>
          <p:cNvGrpSpPr/>
          <p:nvPr/>
        </p:nvGrpSpPr>
        <p:grpSpPr>
          <a:xfrm rot="0">
            <a:off x="7860168" y="2928979"/>
            <a:ext cx="7547495" cy="1049678"/>
            <a:chOff x="0" y="0"/>
            <a:chExt cx="10063327" cy="1399571"/>
          </a:xfrm>
        </p:grpSpPr>
        <p:sp>
          <p:nvSpPr>
            <p:cNvPr name="Freeform 28" id="28"/>
            <p:cNvSpPr/>
            <p:nvPr/>
          </p:nvSpPr>
          <p:spPr>
            <a:xfrm flipH="false" flipV="false" rot="0">
              <a:off x="0" y="0"/>
              <a:ext cx="1320845" cy="1399571"/>
            </a:xfrm>
            <a:custGeom>
              <a:avLst/>
              <a:gdLst/>
              <a:ahLst/>
              <a:cxnLst/>
              <a:rect r="r" b="b" t="t" l="l"/>
              <a:pathLst>
                <a:path h="1399571" w="1320845">
                  <a:moveTo>
                    <a:pt x="0" y="0"/>
                  </a:moveTo>
                  <a:lnTo>
                    <a:pt x="1320845" y="0"/>
                  </a:lnTo>
                  <a:lnTo>
                    <a:pt x="1320845" y="1399571"/>
                  </a:lnTo>
                  <a:lnTo>
                    <a:pt x="0" y="1399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29" id="29"/>
            <p:cNvSpPr txBox="true"/>
            <p:nvPr/>
          </p:nvSpPr>
          <p:spPr>
            <a:xfrm rot="0">
              <a:off x="262879" y="167867"/>
              <a:ext cx="886401" cy="978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184">
                  <a:solidFill>
                    <a:srgbClr val="FFFFFF"/>
                  </a:solidFill>
                  <a:latin typeface="Open Sans"/>
                </a:rPr>
                <a:t>2</a:t>
              </a:r>
            </a:p>
          </p:txBody>
        </p:sp>
        <p:sp>
          <p:nvSpPr>
            <p:cNvPr name="TextBox 30" id="30"/>
            <p:cNvSpPr txBox="true"/>
            <p:nvPr/>
          </p:nvSpPr>
          <p:spPr>
            <a:xfrm rot="0">
              <a:off x="1476309" y="177392"/>
              <a:ext cx="8587018" cy="96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387">
                  <a:solidFill>
                    <a:srgbClr val="528797"/>
                  </a:solidFill>
                  <a:latin typeface="思源黑体-粗体 Bold"/>
                </a:rPr>
                <a:t>Method</a:t>
              </a:r>
            </a:p>
          </p:txBody>
        </p:sp>
      </p:grpSp>
      <p:grpSp>
        <p:nvGrpSpPr>
          <p:cNvPr name="Group 31" id="31"/>
          <p:cNvGrpSpPr/>
          <p:nvPr/>
        </p:nvGrpSpPr>
        <p:grpSpPr>
          <a:xfrm rot="0">
            <a:off x="7860168" y="4548908"/>
            <a:ext cx="7547495" cy="1049678"/>
            <a:chOff x="0" y="0"/>
            <a:chExt cx="10063327" cy="1399571"/>
          </a:xfrm>
        </p:grpSpPr>
        <p:sp>
          <p:nvSpPr>
            <p:cNvPr name="Freeform 32" id="32"/>
            <p:cNvSpPr/>
            <p:nvPr/>
          </p:nvSpPr>
          <p:spPr>
            <a:xfrm flipH="false" flipV="false" rot="0">
              <a:off x="0" y="0"/>
              <a:ext cx="1320845" cy="1399571"/>
            </a:xfrm>
            <a:custGeom>
              <a:avLst/>
              <a:gdLst/>
              <a:ahLst/>
              <a:cxnLst/>
              <a:rect r="r" b="b" t="t" l="l"/>
              <a:pathLst>
                <a:path h="1399571" w="1320845">
                  <a:moveTo>
                    <a:pt x="0" y="0"/>
                  </a:moveTo>
                  <a:lnTo>
                    <a:pt x="1320845" y="0"/>
                  </a:lnTo>
                  <a:lnTo>
                    <a:pt x="1320845" y="1399571"/>
                  </a:lnTo>
                  <a:lnTo>
                    <a:pt x="0" y="1399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3" id="33"/>
            <p:cNvSpPr txBox="true"/>
            <p:nvPr/>
          </p:nvSpPr>
          <p:spPr>
            <a:xfrm rot="0">
              <a:off x="262879" y="167867"/>
              <a:ext cx="886401" cy="978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184">
                  <a:solidFill>
                    <a:srgbClr val="FFFFFF"/>
                  </a:solidFill>
                  <a:latin typeface="Open Sans"/>
                </a:rPr>
                <a:t>3</a:t>
              </a:r>
            </a:p>
          </p:txBody>
        </p:sp>
        <p:sp>
          <p:nvSpPr>
            <p:cNvPr name="TextBox 34" id="34"/>
            <p:cNvSpPr txBox="true"/>
            <p:nvPr/>
          </p:nvSpPr>
          <p:spPr>
            <a:xfrm rot="0">
              <a:off x="1476309" y="177392"/>
              <a:ext cx="8587018" cy="96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387">
                  <a:solidFill>
                    <a:srgbClr val="528797"/>
                  </a:solidFill>
                  <a:latin typeface="思源黑体-粗体 Bold"/>
                </a:rPr>
                <a:t>Results</a:t>
              </a:r>
            </a:p>
          </p:txBody>
        </p:sp>
      </p:grpSp>
      <p:grpSp>
        <p:nvGrpSpPr>
          <p:cNvPr name="Group 35" id="35"/>
          <p:cNvGrpSpPr/>
          <p:nvPr/>
        </p:nvGrpSpPr>
        <p:grpSpPr>
          <a:xfrm rot="0">
            <a:off x="7860168" y="6168837"/>
            <a:ext cx="7547495" cy="1049678"/>
            <a:chOff x="0" y="0"/>
            <a:chExt cx="10063327" cy="1399571"/>
          </a:xfrm>
        </p:grpSpPr>
        <p:sp>
          <p:nvSpPr>
            <p:cNvPr name="Freeform 36" id="36"/>
            <p:cNvSpPr/>
            <p:nvPr/>
          </p:nvSpPr>
          <p:spPr>
            <a:xfrm flipH="false" flipV="false" rot="0">
              <a:off x="0" y="0"/>
              <a:ext cx="1320845" cy="1399571"/>
            </a:xfrm>
            <a:custGeom>
              <a:avLst/>
              <a:gdLst/>
              <a:ahLst/>
              <a:cxnLst/>
              <a:rect r="r" b="b" t="t" l="l"/>
              <a:pathLst>
                <a:path h="1399571" w="1320845">
                  <a:moveTo>
                    <a:pt x="0" y="0"/>
                  </a:moveTo>
                  <a:lnTo>
                    <a:pt x="1320845" y="0"/>
                  </a:lnTo>
                  <a:lnTo>
                    <a:pt x="1320845" y="1399571"/>
                  </a:lnTo>
                  <a:lnTo>
                    <a:pt x="0" y="1399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21">
                <a:extLst>
                  <a:ext uri="{96DAC541-7B7A-43D3-8B79-37D633B846F1}">
                    <asvg:svgBlip xmlns:asvg="http://schemas.microsoft.com/office/drawing/2016/SVG/main" r:embed="rId2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37" id="37"/>
            <p:cNvSpPr txBox="true"/>
            <p:nvPr/>
          </p:nvSpPr>
          <p:spPr>
            <a:xfrm rot="0">
              <a:off x="262879" y="167867"/>
              <a:ext cx="886401" cy="978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184">
                  <a:solidFill>
                    <a:srgbClr val="FFFFFF"/>
                  </a:solidFill>
                  <a:latin typeface="Open Sans"/>
                </a:rPr>
                <a:t>4</a:t>
              </a:r>
            </a:p>
          </p:txBody>
        </p:sp>
        <p:sp>
          <p:nvSpPr>
            <p:cNvPr name="TextBox 38" id="38"/>
            <p:cNvSpPr txBox="true"/>
            <p:nvPr/>
          </p:nvSpPr>
          <p:spPr>
            <a:xfrm rot="0">
              <a:off x="1476309" y="177392"/>
              <a:ext cx="8587018" cy="96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387">
                  <a:solidFill>
                    <a:srgbClr val="528797"/>
                  </a:solidFill>
                  <a:latin typeface="思源黑体-粗体 Bold"/>
                </a:rPr>
                <a:t>Discussion</a:t>
              </a:r>
            </a:p>
          </p:txBody>
        </p:sp>
      </p:grpSp>
      <p:grpSp>
        <p:nvGrpSpPr>
          <p:cNvPr name="Group 39" id="39"/>
          <p:cNvGrpSpPr/>
          <p:nvPr/>
        </p:nvGrpSpPr>
        <p:grpSpPr>
          <a:xfrm rot="0">
            <a:off x="7860168" y="7615294"/>
            <a:ext cx="7547495" cy="1049678"/>
            <a:chOff x="0" y="0"/>
            <a:chExt cx="10063327" cy="1399571"/>
          </a:xfrm>
        </p:grpSpPr>
        <p:sp>
          <p:nvSpPr>
            <p:cNvPr name="Freeform 40" id="40"/>
            <p:cNvSpPr/>
            <p:nvPr/>
          </p:nvSpPr>
          <p:spPr>
            <a:xfrm flipH="false" flipV="false" rot="0">
              <a:off x="0" y="0"/>
              <a:ext cx="1320845" cy="1399571"/>
            </a:xfrm>
            <a:custGeom>
              <a:avLst/>
              <a:gdLst/>
              <a:ahLst/>
              <a:cxnLst/>
              <a:rect r="r" b="b" t="t" l="l"/>
              <a:pathLst>
                <a:path h="1399571" w="1320845">
                  <a:moveTo>
                    <a:pt x="0" y="0"/>
                  </a:moveTo>
                  <a:lnTo>
                    <a:pt x="1320845" y="0"/>
                  </a:lnTo>
                  <a:lnTo>
                    <a:pt x="1320845" y="1399571"/>
                  </a:lnTo>
                  <a:lnTo>
                    <a:pt x="0" y="1399571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9">
                <a:extLst>
                  <a:ext uri="{96DAC541-7B7A-43D3-8B79-37D633B846F1}">
                    <asvg:svgBlip xmlns:asvg="http://schemas.microsoft.com/office/drawing/2016/SVG/main" r:embed="rId20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TextBox 41" id="41"/>
            <p:cNvSpPr txBox="true"/>
            <p:nvPr/>
          </p:nvSpPr>
          <p:spPr>
            <a:xfrm rot="0">
              <a:off x="262879" y="167867"/>
              <a:ext cx="886401" cy="978111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184">
                  <a:solidFill>
                    <a:srgbClr val="FFFFFF"/>
                  </a:solidFill>
                  <a:latin typeface="Open Sans"/>
                </a:rPr>
                <a:t>5</a:t>
              </a:r>
            </a:p>
          </p:txBody>
        </p:sp>
        <p:sp>
          <p:nvSpPr>
            <p:cNvPr name="TextBox 42" id="42"/>
            <p:cNvSpPr txBox="true"/>
            <p:nvPr/>
          </p:nvSpPr>
          <p:spPr>
            <a:xfrm rot="0">
              <a:off x="1476309" y="177392"/>
              <a:ext cx="8587018" cy="968586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6160"/>
                </a:lnSpc>
                <a:spcBef>
                  <a:spcPct val="0"/>
                </a:spcBef>
              </a:pPr>
              <a:r>
                <a:rPr lang="en-US" sz="4400" spc="387">
                  <a:solidFill>
                    <a:srgbClr val="528797"/>
                  </a:solidFill>
                  <a:latin typeface="思源黑体-粗体 Bold"/>
                </a:rPr>
                <a:t>Conclusion</a:t>
              </a:r>
            </a:p>
          </p:txBody>
        </p:sp>
      </p:grpSp>
    </p:spTree>
  </p:cSld>
  <p:clrMapOvr>
    <a:masterClrMapping/>
  </p:clrMapOvr>
</p:sld>
</file>

<file path=ppt/slides/slide2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/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3314070">
            <a:off x="-3845707" y="-4418829"/>
            <a:ext cx="8281358" cy="8229600"/>
          </a:xfrm>
          <a:custGeom>
            <a:avLst/>
            <a:gdLst/>
            <a:ahLst/>
            <a:cxnLst/>
            <a:rect r="r" b="b" t="t" l="l"/>
            <a:pathLst>
              <a:path h="8229600" w="8281358">
                <a:moveTo>
                  <a:pt x="0" y="0"/>
                </a:moveTo>
                <a:lnTo>
                  <a:pt x="8281358" y="0"/>
                </a:lnTo>
                <a:lnTo>
                  <a:pt x="82813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3314070">
            <a:off x="14147321" y="4443477"/>
            <a:ext cx="8281358" cy="8229600"/>
          </a:xfrm>
          <a:custGeom>
            <a:avLst/>
            <a:gdLst/>
            <a:ahLst/>
            <a:cxnLst/>
            <a:rect r="r" b="b" t="t" l="l"/>
            <a:pathLst>
              <a:path h="8229600" w="8281358">
                <a:moveTo>
                  <a:pt x="0" y="0"/>
                </a:moveTo>
                <a:lnTo>
                  <a:pt x="8281358" y="0"/>
                </a:lnTo>
                <a:lnTo>
                  <a:pt x="8281358" y="8229600"/>
                </a:lnTo>
                <a:lnTo>
                  <a:pt x="0" y="8229600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-8719307">
            <a:off x="-2360714" y="6931176"/>
            <a:ext cx="7179145" cy="4114800"/>
          </a:xfrm>
          <a:custGeom>
            <a:avLst/>
            <a:gdLst/>
            <a:ahLst/>
            <a:cxnLst/>
            <a:rect r="r" b="b" t="t" l="l"/>
            <a:pathLst>
              <a:path h="4114800" w="7179145">
                <a:moveTo>
                  <a:pt x="0" y="0"/>
                </a:moveTo>
                <a:lnTo>
                  <a:pt x="7179145" y="0"/>
                </a:lnTo>
                <a:lnTo>
                  <a:pt x="71791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true" rot="-9478000">
            <a:off x="2220775" y="9549875"/>
            <a:ext cx="3368276" cy="1930562"/>
          </a:xfrm>
          <a:custGeom>
            <a:avLst/>
            <a:gdLst/>
            <a:ahLst/>
            <a:cxnLst/>
            <a:rect r="r" b="b" t="t" l="l"/>
            <a:pathLst>
              <a:path h="1930562" w="3368276">
                <a:moveTo>
                  <a:pt x="0" y="1930561"/>
                </a:moveTo>
                <a:lnTo>
                  <a:pt x="3368276" y="1930561"/>
                </a:lnTo>
                <a:lnTo>
                  <a:pt x="3368276" y="0"/>
                </a:lnTo>
                <a:lnTo>
                  <a:pt x="0" y="0"/>
                </a:lnTo>
                <a:lnTo>
                  <a:pt x="0" y="1930561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true" rot="-9478000">
            <a:off x="15049660" y="-1269310"/>
            <a:ext cx="3368276" cy="1930562"/>
          </a:xfrm>
          <a:custGeom>
            <a:avLst/>
            <a:gdLst/>
            <a:ahLst/>
            <a:cxnLst/>
            <a:rect r="r" b="b" t="t" l="l"/>
            <a:pathLst>
              <a:path h="1930562" w="3368276">
                <a:moveTo>
                  <a:pt x="0" y="1930562"/>
                </a:moveTo>
                <a:lnTo>
                  <a:pt x="3368276" y="1930562"/>
                </a:lnTo>
                <a:lnTo>
                  <a:pt x="3368276" y="0"/>
                </a:lnTo>
                <a:lnTo>
                  <a:pt x="0" y="0"/>
                </a:lnTo>
                <a:lnTo>
                  <a:pt x="0" y="1930562"/>
                </a:lnTo>
                <a:close/>
              </a:path>
            </a:pathLst>
          </a:custGeom>
          <a:blipFill>
            <a:blip r:embed="rId6">
              <a:alphaModFix amt="42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2070569">
            <a:off x="13269455" y="-2057400"/>
            <a:ext cx="7179145" cy="4114800"/>
          </a:xfrm>
          <a:custGeom>
            <a:avLst/>
            <a:gdLst/>
            <a:ahLst/>
            <a:cxnLst/>
            <a:rect r="r" b="b" t="t" l="l"/>
            <a:pathLst>
              <a:path h="4114800" w="7179145">
                <a:moveTo>
                  <a:pt x="0" y="0"/>
                </a:moveTo>
                <a:lnTo>
                  <a:pt x="7179145" y="0"/>
                </a:lnTo>
                <a:lnTo>
                  <a:pt x="7179145" y="4114800"/>
                </a:lnTo>
                <a:lnTo>
                  <a:pt x="0" y="4114800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alphaModFix amt="50000"/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9" id="9"/>
          <p:cNvSpPr txBox="true"/>
          <p:nvPr/>
        </p:nvSpPr>
        <p:spPr>
          <a:xfrm rot="0">
            <a:off x="529958" y="3338509"/>
            <a:ext cx="17228085" cy="3631564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4560"/>
              </a:lnSpc>
            </a:pPr>
            <a:r>
              <a:rPr lang="en-US" sz="10400" spc="915">
                <a:solidFill>
                  <a:srgbClr val="528797"/>
                </a:solidFill>
                <a:latin typeface="思源宋体-超粗体"/>
              </a:rPr>
              <a:t>Thanks for listening</a:t>
            </a:r>
          </a:p>
          <a:p>
            <a:pPr algn="ctr">
              <a:lnSpc>
                <a:spcPts val="14560"/>
              </a:lnSpc>
              <a:spcBef>
                <a:spcPct val="0"/>
              </a:spcBef>
            </a:pPr>
            <a:r>
              <a:rPr lang="en-US" sz="10400" spc="915">
                <a:solidFill>
                  <a:srgbClr val="528797"/>
                </a:solidFill>
                <a:latin typeface="思源宋体-超粗体"/>
              </a:rPr>
              <a:t>&amp;Further questions</a:t>
            </a:r>
          </a:p>
        </p:txBody>
      </p:sp>
      <p:sp>
        <p:nvSpPr>
          <p:cNvPr name="Freeform 10" id="10"/>
          <p:cNvSpPr/>
          <p:nvPr/>
        </p:nvSpPr>
        <p:spPr>
          <a:xfrm flipH="false" flipV="false" rot="-555995">
            <a:off x="16205530" y="6217599"/>
            <a:ext cx="2082470" cy="4752526"/>
          </a:xfrm>
          <a:custGeom>
            <a:avLst/>
            <a:gdLst/>
            <a:ahLst/>
            <a:cxnLst/>
            <a:rect r="r" b="b" t="t" l="l"/>
            <a:pathLst>
              <a:path h="4752526" w="2082470">
                <a:moveTo>
                  <a:pt x="0" y="0"/>
                </a:moveTo>
                <a:lnTo>
                  <a:pt x="2082470" y="0"/>
                </a:lnTo>
                <a:lnTo>
                  <a:pt x="2082470" y="4752526"/>
                </a:lnTo>
                <a:lnTo>
                  <a:pt x="0" y="475252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1" id="11"/>
          <p:cNvSpPr/>
          <p:nvPr/>
        </p:nvSpPr>
        <p:spPr>
          <a:xfrm flipH="false" flipV="false" rot="-910338">
            <a:off x="14545306" y="8409655"/>
            <a:ext cx="662683" cy="2869888"/>
          </a:xfrm>
          <a:custGeom>
            <a:avLst/>
            <a:gdLst/>
            <a:ahLst/>
            <a:cxnLst/>
            <a:rect r="r" b="b" t="t" l="l"/>
            <a:pathLst>
              <a:path h="2869888" w="662683">
                <a:moveTo>
                  <a:pt x="0" y="0"/>
                </a:moveTo>
                <a:lnTo>
                  <a:pt x="662684" y="0"/>
                </a:lnTo>
                <a:lnTo>
                  <a:pt x="662684" y="2869889"/>
                </a:lnTo>
                <a:lnTo>
                  <a:pt x="0" y="2869889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2" id="12"/>
          <p:cNvSpPr/>
          <p:nvPr/>
        </p:nvSpPr>
        <p:spPr>
          <a:xfrm flipH="false" flipV="false" rot="-2285914">
            <a:off x="18325716" y="5904238"/>
            <a:ext cx="662683" cy="2869888"/>
          </a:xfrm>
          <a:custGeom>
            <a:avLst/>
            <a:gdLst/>
            <a:ahLst/>
            <a:cxnLst/>
            <a:rect r="r" b="b" t="t" l="l"/>
            <a:pathLst>
              <a:path h="2869888" w="662683">
                <a:moveTo>
                  <a:pt x="0" y="0"/>
                </a:moveTo>
                <a:lnTo>
                  <a:pt x="662683" y="0"/>
                </a:lnTo>
                <a:lnTo>
                  <a:pt x="662683" y="2869888"/>
                </a:lnTo>
                <a:lnTo>
                  <a:pt x="0" y="2869888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3" id="13"/>
          <p:cNvSpPr/>
          <p:nvPr/>
        </p:nvSpPr>
        <p:spPr>
          <a:xfrm flipH="false" flipV="false" rot="530538">
            <a:off x="825120" y="7555144"/>
            <a:ext cx="1207705" cy="3690208"/>
          </a:xfrm>
          <a:custGeom>
            <a:avLst/>
            <a:gdLst/>
            <a:ahLst/>
            <a:cxnLst/>
            <a:rect r="r" b="b" t="t" l="l"/>
            <a:pathLst>
              <a:path h="3690208" w="1207705">
                <a:moveTo>
                  <a:pt x="0" y="0"/>
                </a:moveTo>
                <a:lnTo>
                  <a:pt x="1207705" y="0"/>
                </a:lnTo>
                <a:lnTo>
                  <a:pt x="1207705" y="3690209"/>
                </a:lnTo>
                <a:lnTo>
                  <a:pt x="0" y="3690209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4" id="14"/>
          <p:cNvSpPr/>
          <p:nvPr/>
        </p:nvSpPr>
        <p:spPr>
          <a:xfrm flipH="false" flipV="false" rot="776328">
            <a:off x="1602534" y="8638371"/>
            <a:ext cx="758240" cy="2316843"/>
          </a:xfrm>
          <a:custGeom>
            <a:avLst/>
            <a:gdLst/>
            <a:ahLst/>
            <a:cxnLst/>
            <a:rect r="r" b="b" t="t" l="l"/>
            <a:pathLst>
              <a:path h="2316843" w="758240">
                <a:moveTo>
                  <a:pt x="0" y="0"/>
                </a:moveTo>
                <a:lnTo>
                  <a:pt x="758240" y="0"/>
                </a:lnTo>
                <a:lnTo>
                  <a:pt x="758240" y="2316843"/>
                </a:lnTo>
                <a:lnTo>
                  <a:pt x="0" y="2316843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5" id="15"/>
          <p:cNvSpPr/>
          <p:nvPr/>
        </p:nvSpPr>
        <p:spPr>
          <a:xfrm flipH="true" flipV="false" rot="795925">
            <a:off x="45592" y="8410696"/>
            <a:ext cx="662683" cy="2869888"/>
          </a:xfrm>
          <a:custGeom>
            <a:avLst/>
            <a:gdLst/>
            <a:ahLst/>
            <a:cxnLst/>
            <a:rect r="r" b="b" t="t" l="l"/>
            <a:pathLst>
              <a:path h="2869888" w="662683">
                <a:moveTo>
                  <a:pt x="662683" y="0"/>
                </a:moveTo>
                <a:lnTo>
                  <a:pt x="0" y="0"/>
                </a:lnTo>
                <a:lnTo>
                  <a:pt x="0" y="2869888"/>
                </a:lnTo>
                <a:lnTo>
                  <a:pt x="662683" y="2869888"/>
                </a:lnTo>
                <a:lnTo>
                  <a:pt x="662683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6" id="16"/>
          <p:cNvSpPr/>
          <p:nvPr/>
        </p:nvSpPr>
        <p:spPr>
          <a:xfrm flipH="false" flipV="false" rot="2505496">
            <a:off x="-242900" y="6287254"/>
            <a:ext cx="485800" cy="2103857"/>
          </a:xfrm>
          <a:custGeom>
            <a:avLst/>
            <a:gdLst/>
            <a:ahLst/>
            <a:cxnLst/>
            <a:rect r="r" b="b" t="t" l="l"/>
            <a:pathLst>
              <a:path h="2103857" w="485800">
                <a:moveTo>
                  <a:pt x="0" y="0"/>
                </a:moveTo>
                <a:lnTo>
                  <a:pt x="485800" y="0"/>
                </a:lnTo>
                <a:lnTo>
                  <a:pt x="485800" y="2103857"/>
                </a:lnTo>
                <a:lnTo>
                  <a:pt x="0" y="2103857"/>
                </a:lnTo>
                <a:lnTo>
                  <a:pt x="0" y="0"/>
                </a:lnTo>
                <a:close/>
              </a:path>
            </a:pathLst>
          </a:custGeom>
          <a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7" id="17"/>
          <p:cNvSpPr/>
          <p:nvPr/>
        </p:nvSpPr>
        <p:spPr>
          <a:xfrm flipH="false" flipV="false" rot="-1277341">
            <a:off x="1265872" y="2511935"/>
            <a:ext cx="683555" cy="1434944"/>
          </a:xfrm>
          <a:custGeom>
            <a:avLst/>
            <a:gdLst/>
            <a:ahLst/>
            <a:cxnLst/>
            <a:rect r="r" b="b" t="t" l="l"/>
            <a:pathLst>
              <a:path h="1434944" w="683555">
                <a:moveTo>
                  <a:pt x="0" y="0"/>
                </a:moveTo>
                <a:lnTo>
                  <a:pt x="683555" y="0"/>
                </a:lnTo>
                <a:lnTo>
                  <a:pt x="683555" y="1434944"/>
                </a:lnTo>
                <a:lnTo>
                  <a:pt x="0" y="143494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8" id="18"/>
          <p:cNvSpPr/>
          <p:nvPr/>
        </p:nvSpPr>
        <p:spPr>
          <a:xfrm flipH="false" flipV="false" rot="2908486">
            <a:off x="3758617" y="163808"/>
            <a:ext cx="408007" cy="856504"/>
          </a:xfrm>
          <a:custGeom>
            <a:avLst/>
            <a:gdLst/>
            <a:ahLst/>
            <a:cxnLst/>
            <a:rect r="r" b="b" t="t" l="l"/>
            <a:pathLst>
              <a:path h="856504" w="408007">
                <a:moveTo>
                  <a:pt x="0" y="0"/>
                </a:moveTo>
                <a:lnTo>
                  <a:pt x="408008" y="0"/>
                </a:lnTo>
                <a:lnTo>
                  <a:pt x="408008" y="856504"/>
                </a:lnTo>
                <a:lnTo>
                  <a:pt x="0" y="8565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9" id="19"/>
          <p:cNvSpPr/>
          <p:nvPr/>
        </p:nvSpPr>
        <p:spPr>
          <a:xfrm flipH="false" flipV="false" rot="-6976382">
            <a:off x="15367994" y="5243882"/>
            <a:ext cx="408007" cy="856504"/>
          </a:xfrm>
          <a:custGeom>
            <a:avLst/>
            <a:gdLst/>
            <a:ahLst/>
            <a:cxnLst/>
            <a:rect r="r" b="b" t="t" l="l"/>
            <a:pathLst>
              <a:path h="856504" w="408007">
                <a:moveTo>
                  <a:pt x="0" y="0"/>
                </a:moveTo>
                <a:lnTo>
                  <a:pt x="408007" y="0"/>
                </a:lnTo>
                <a:lnTo>
                  <a:pt x="408007" y="856504"/>
                </a:lnTo>
                <a:lnTo>
                  <a:pt x="0" y="856504"/>
                </a:lnTo>
                <a:lnTo>
                  <a:pt x="0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true" flipV="false" rot="1257273">
            <a:off x="2796562" y="8603333"/>
            <a:ext cx="782697" cy="2869888"/>
          </a:xfrm>
          <a:custGeom>
            <a:avLst/>
            <a:gdLst/>
            <a:ahLst/>
            <a:cxnLst/>
            <a:rect r="r" b="b" t="t" l="l"/>
            <a:pathLst>
              <a:path h="2869888" w="782697">
                <a:moveTo>
                  <a:pt x="782697" y="0"/>
                </a:moveTo>
                <a:lnTo>
                  <a:pt x="0" y="0"/>
                </a:lnTo>
                <a:lnTo>
                  <a:pt x="0" y="2869888"/>
                </a:lnTo>
                <a:lnTo>
                  <a:pt x="782697" y="2869888"/>
                </a:lnTo>
                <a:lnTo>
                  <a:pt x="782697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8542535" y="115643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2311905" y="1508315"/>
            <a:ext cx="758525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799" spc="334">
                <a:solidFill>
                  <a:srgbClr val="528797"/>
                </a:solidFill>
                <a:latin typeface="思源黑体-粗体 Bold"/>
              </a:rPr>
              <a:t>Research Background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2311905" y="2570353"/>
            <a:ext cx="11156167" cy="101917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263">
                <a:solidFill>
                  <a:srgbClr val="528797"/>
                </a:solidFill>
                <a:latin typeface="Canva Sans"/>
              </a:rPr>
              <a:t>Further study for the similarities and differernces between Journal and Magazines. </a:t>
            </a:r>
          </a:p>
        </p:txBody>
      </p:sp>
      <p:sp>
        <p:nvSpPr>
          <p:cNvPr name="TextBox 24" id="24"/>
          <p:cNvSpPr txBox="true"/>
          <p:nvPr/>
        </p:nvSpPr>
        <p:spPr>
          <a:xfrm rot="0">
            <a:off x="2311905" y="4018153"/>
            <a:ext cx="7585253" cy="64643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319"/>
              </a:lnSpc>
              <a:spcBef>
                <a:spcPct val="0"/>
              </a:spcBef>
            </a:pPr>
            <a:r>
              <a:rPr lang="en-US" sz="3799" spc="334">
                <a:solidFill>
                  <a:srgbClr val="528797"/>
                </a:solidFill>
                <a:latin typeface="思源黑体-粗体 Bold"/>
              </a:rPr>
              <a:t>Research Questions</a:t>
            </a:r>
          </a:p>
        </p:txBody>
      </p:sp>
      <p:sp>
        <p:nvSpPr>
          <p:cNvPr name="TextBox 25" id="25"/>
          <p:cNvSpPr txBox="true"/>
          <p:nvPr/>
        </p:nvSpPr>
        <p:spPr>
          <a:xfrm rot="0">
            <a:off x="2311905" y="5044362"/>
            <a:ext cx="12551424" cy="36385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199"/>
              </a:lnSpc>
            </a:pPr>
            <a:r>
              <a:rPr lang="en-US" sz="2999" spc="263">
                <a:solidFill>
                  <a:srgbClr val="528797"/>
                </a:solidFill>
                <a:latin typeface="Canva Sans"/>
              </a:rPr>
              <a:t>1. What are the style features about citations and sentences of typical articles.</a:t>
            </a:r>
          </a:p>
          <a:p>
            <a:pPr algn="just">
              <a:lnSpc>
                <a:spcPts val="4199"/>
              </a:lnSpc>
            </a:pPr>
            <a:r>
              <a:rPr lang="en-US" sz="2999" spc="263">
                <a:solidFill>
                  <a:srgbClr val="528797"/>
                </a:solidFill>
                <a:latin typeface="Canva Sans"/>
              </a:rPr>
              <a:t>2. What are the structure features about abstract, title and whole article of typical articles.</a:t>
            </a:r>
          </a:p>
          <a:p>
            <a:pPr algn="just">
              <a:lnSpc>
                <a:spcPts val="4199"/>
              </a:lnSpc>
            </a:pPr>
            <a:r>
              <a:rPr lang="en-US" sz="2999" spc="263">
                <a:solidFill>
                  <a:srgbClr val="528797"/>
                </a:solidFill>
                <a:latin typeface="Canva Sans"/>
              </a:rPr>
              <a:t>3. Are there any similarities and differences between them?</a:t>
            </a:r>
          </a:p>
          <a:p>
            <a:pPr algn="just">
              <a:lnSpc>
                <a:spcPts val="4199"/>
              </a:lnSpc>
              <a:spcBef>
                <a:spcPct val="0"/>
              </a:spcBef>
            </a:pPr>
            <a:r>
              <a:rPr lang="en-US" sz="2999" spc="263">
                <a:solidFill>
                  <a:srgbClr val="528797"/>
                </a:solidFill>
                <a:latin typeface="Canva Sans"/>
              </a:rPr>
              <a:t>4. What do these similarities and differences suggest?</a:t>
            </a:r>
          </a:p>
        </p:txBody>
      </p:sp>
      <p:sp>
        <p:nvSpPr>
          <p:cNvPr name="TextBox 26" id="26"/>
          <p:cNvSpPr txBox="true"/>
          <p:nvPr/>
        </p:nvSpPr>
        <p:spPr>
          <a:xfrm rot="0">
            <a:off x="-1522501" y="166560"/>
            <a:ext cx="7585253" cy="75120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528797"/>
                </a:solidFill>
                <a:latin typeface="Open Sans Bold"/>
              </a:rPr>
              <a:t>Introduction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3314070">
            <a:off x="-3203342" y="-3573167"/>
            <a:ext cx="6894303" cy="6851214"/>
          </a:xfrm>
          <a:custGeom>
            <a:avLst/>
            <a:gdLst/>
            <a:ahLst/>
            <a:cxnLst/>
            <a:rect r="r" b="b" t="t" l="l"/>
            <a:pathLst>
              <a:path h="6851214" w="6894303">
                <a:moveTo>
                  <a:pt x="0" y="0"/>
                </a:moveTo>
                <a:lnTo>
                  <a:pt x="6894303" y="0"/>
                </a:lnTo>
                <a:lnTo>
                  <a:pt x="6894303" y="6851214"/>
                </a:lnTo>
                <a:lnTo>
                  <a:pt x="0" y="6851214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 l="0" t="0" r="0" b="0"/>
            </a:stretch>
          </a:blipFill>
        </p:spPr>
      </p:sp>
      <p:grpSp>
        <p:nvGrpSpPr>
          <p:cNvPr name="Group 8" id="8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9" id="9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0" id="10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1" id="11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>
                <a:extLst>
                  <a:ext uri="{96DAC541-7B7A-43D3-8B79-37D633B846F1}">
                    <asvg:svgBlip xmlns:asvg="http://schemas.microsoft.com/office/drawing/2016/SVG/main" r:embed="rId6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3" id="13"/>
          <p:cNvSpPr/>
          <p:nvPr/>
        </p:nvSpPr>
        <p:spPr>
          <a:xfrm flipH="false" flipV="false" rot="0">
            <a:off x="8542535" y="115643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alphaModFix amt="52000"/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4" id="14"/>
          <p:cNvGrpSpPr>
            <a:grpSpLocks noChangeAspect="true"/>
          </p:cNvGrpSpPr>
          <p:nvPr/>
        </p:nvGrpSpPr>
        <p:grpSpPr>
          <a:xfrm rot="0">
            <a:off x="11803493" y="1028700"/>
            <a:ext cx="5317999" cy="5317978"/>
            <a:chOff x="0" y="0"/>
            <a:chExt cx="6350000" cy="6349975"/>
          </a:xfrm>
        </p:grpSpPr>
        <p:sp>
          <p:nvSpPr>
            <p:cNvPr name="Freeform 15" id="15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</p:grpSp>
      <p:grpSp>
        <p:nvGrpSpPr>
          <p:cNvPr name="Group 16" id="16"/>
          <p:cNvGrpSpPr>
            <a:grpSpLocks noChangeAspect="true"/>
          </p:cNvGrpSpPr>
          <p:nvPr/>
        </p:nvGrpSpPr>
        <p:grpSpPr>
          <a:xfrm rot="0">
            <a:off x="10098243" y="4600490"/>
            <a:ext cx="6106935" cy="6106910"/>
            <a:chOff x="0" y="0"/>
            <a:chExt cx="6350000" cy="6349975"/>
          </a:xfrm>
        </p:grpSpPr>
        <p:sp>
          <p:nvSpPr>
            <p:cNvPr name="Freeform 17" id="17"/>
            <p:cNvSpPr/>
            <p:nvPr/>
          </p:nvSpPr>
          <p:spPr>
            <a:xfrm flipH="false" flipV="false" rot="0">
              <a:off x="0" y="0"/>
              <a:ext cx="6350000" cy="6349974"/>
            </a:xfrm>
            <a:custGeom>
              <a:avLst/>
              <a:gdLst/>
              <a:ahLst/>
              <a:cxnLst/>
              <a:rect r="r" b="b" t="t" l="l"/>
              <a:pathLst>
                <a:path h="6349974" w="6350000">
                  <a:moveTo>
                    <a:pt x="6350000" y="3175025"/>
                  </a:moveTo>
                  <a:cubicBezTo>
                    <a:pt x="6350000" y="4928451"/>
                    <a:pt x="4928476" y="6349974"/>
                    <a:pt x="3175000" y="6349974"/>
                  </a:cubicBezTo>
                  <a:cubicBezTo>
                    <a:pt x="1421498" y="6349974"/>
                    <a:pt x="0" y="4928451"/>
                    <a:pt x="0" y="3175025"/>
                  </a:cubicBezTo>
                  <a:cubicBezTo>
                    <a:pt x="0" y="1421511"/>
                    <a:pt x="1421498" y="0"/>
                    <a:pt x="3175000" y="0"/>
                  </a:cubicBezTo>
                  <a:cubicBezTo>
                    <a:pt x="4928501" y="0"/>
                    <a:pt x="6350000" y="1421511"/>
                    <a:pt x="6350000" y="3175025"/>
                  </a:cubicBezTo>
                  <a:close/>
                </a:path>
              </a:pathLst>
            </a:custGeom>
            <a:blipFill>
              <a:blip r:embed="rId16"/>
              <a:stretch>
                <a:fillRect l="0" t="0" r="0" b="0"/>
              </a:stretch>
            </a:blipFill>
          </p:spPr>
        </p:sp>
      </p:grpSp>
      <p:sp>
        <p:nvSpPr>
          <p:cNvPr name="TextBox 18" id="18"/>
          <p:cNvSpPr txBox="true"/>
          <p:nvPr/>
        </p:nvSpPr>
        <p:spPr>
          <a:xfrm rot="0">
            <a:off x="657569" y="1442144"/>
            <a:ext cx="10228187" cy="70548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739"/>
              </a:lnSpc>
              <a:spcBef>
                <a:spcPct val="0"/>
              </a:spcBef>
            </a:pPr>
            <a:r>
              <a:rPr lang="en-US" sz="4099" spc="360">
                <a:solidFill>
                  <a:srgbClr val="528797"/>
                </a:solidFill>
                <a:latin typeface="思源黑体-粗体 Bold"/>
              </a:rPr>
              <a:t>Determine Publications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1685842" y="2837635"/>
            <a:ext cx="11004494" cy="699516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5039"/>
              </a:lnSpc>
            </a:pPr>
            <a:r>
              <a:rPr lang="en-US" sz="3599" spc="316">
                <a:solidFill>
                  <a:srgbClr val="528797"/>
                </a:solidFill>
                <a:latin typeface="Open Sans Bold"/>
              </a:rPr>
              <a:t>Journal:</a:t>
            </a:r>
            <a:r>
              <a:rPr lang="en-US" sz="3599" spc="316">
                <a:solidFill>
                  <a:srgbClr val="528797"/>
                </a:solidFill>
                <a:latin typeface="Open Sans Italics"/>
              </a:rPr>
              <a:t>The Emergence of Edge Computing</a:t>
            </a:r>
          </a:p>
          <a:p>
            <a:pPr>
              <a:lnSpc>
                <a:spcPts val="5039"/>
              </a:lnSpc>
            </a:pPr>
            <a:r>
              <a:rPr lang="en-US" sz="3599" spc="316">
                <a:solidFill>
                  <a:srgbClr val="528797"/>
                </a:solidFill>
                <a:latin typeface="Open Sans Bold"/>
              </a:rPr>
              <a:t>Magazine:</a:t>
            </a:r>
            <a:r>
              <a:rPr lang="en-US" sz="3599" spc="316">
                <a:solidFill>
                  <a:srgbClr val="528797"/>
                </a:solidFill>
                <a:latin typeface="Open Sans Italics"/>
              </a:rPr>
              <a:t>Computer vision reveals hidden variables underlying NF-κB activatio-n in single cells.</a:t>
            </a:r>
          </a:p>
          <a:p>
            <a:pPr>
              <a:lnSpc>
                <a:spcPts val="5039"/>
              </a:lnSpc>
            </a:pPr>
          </a:p>
          <a:p>
            <a:pPr>
              <a:lnSpc>
                <a:spcPts val="5039"/>
              </a:lnSpc>
            </a:pPr>
            <a:r>
              <a:rPr lang="en-US" sz="3599" spc="316">
                <a:solidFill>
                  <a:srgbClr val="528797"/>
                </a:solidFill>
                <a:latin typeface="Open Sans Italics"/>
              </a:rPr>
              <a:t>·</a:t>
            </a:r>
            <a:r>
              <a:rPr lang="en-US" sz="3599" spc="316">
                <a:solidFill>
                  <a:srgbClr val="528797"/>
                </a:solidFill>
                <a:latin typeface="Open Sans Bold"/>
              </a:rPr>
              <a:t>Subject</a:t>
            </a:r>
          </a:p>
          <a:p>
            <a:pPr>
              <a:lnSpc>
                <a:spcPts val="5039"/>
              </a:lnSpc>
            </a:pPr>
            <a:r>
              <a:rPr lang="en-US" sz="3599" spc="316">
                <a:solidFill>
                  <a:srgbClr val="528797"/>
                </a:solidFill>
                <a:latin typeface="Open Sans"/>
              </a:rPr>
              <a:t> all computer majors</a:t>
            </a:r>
          </a:p>
          <a:p>
            <a:pPr>
              <a:lnSpc>
                <a:spcPts val="5039"/>
              </a:lnSpc>
            </a:pPr>
            <a:r>
              <a:rPr lang="en-US" sz="3599" spc="316">
                <a:solidFill>
                  <a:srgbClr val="528797"/>
                </a:solidFill>
                <a:latin typeface="Open Sans"/>
              </a:rPr>
              <a:t>·</a:t>
            </a:r>
            <a:r>
              <a:rPr lang="en-US" sz="3599" spc="316">
                <a:solidFill>
                  <a:srgbClr val="528797"/>
                </a:solidFill>
                <a:latin typeface="Open Sans Bold"/>
              </a:rPr>
              <a:t>Authority</a:t>
            </a:r>
          </a:p>
          <a:p>
            <a:pPr>
              <a:lnSpc>
                <a:spcPts val="5039"/>
              </a:lnSpc>
            </a:pPr>
            <a:r>
              <a:rPr lang="en-US" sz="3599" spc="316">
                <a:solidFill>
                  <a:srgbClr val="528797"/>
                </a:solidFill>
                <a:latin typeface="Open Sans"/>
              </a:rPr>
              <a:t> Journal: 1270 citations</a:t>
            </a:r>
          </a:p>
          <a:p>
            <a:pPr>
              <a:lnSpc>
                <a:spcPts val="5039"/>
              </a:lnSpc>
            </a:pPr>
            <a:r>
              <a:rPr lang="en-US" sz="3599" spc="316">
                <a:solidFill>
                  <a:srgbClr val="528797"/>
                </a:solidFill>
                <a:latin typeface="Open Sans"/>
              </a:rPr>
              <a:t> Magazine: 2,538 times download</a:t>
            </a:r>
          </a:p>
          <a:p>
            <a:pPr>
              <a:lnSpc>
                <a:spcPts val="5039"/>
              </a:lnSpc>
              <a:spcBef>
                <a:spcPct val="0"/>
              </a:spcBef>
            </a:pPr>
          </a:p>
        </p:txBody>
      </p:sp>
      <p:sp>
        <p:nvSpPr>
          <p:cNvPr name="TextBox 20" id="20"/>
          <p:cNvSpPr txBox="true"/>
          <p:nvPr/>
        </p:nvSpPr>
        <p:spPr>
          <a:xfrm rot="0">
            <a:off x="-2257003" y="256642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Method</a:t>
            </a:r>
          </a:p>
        </p:txBody>
      </p:sp>
      <p:sp>
        <p:nvSpPr>
          <p:cNvPr name="Freeform 21" id="21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2">
              <a:alphaModFix amt="42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alphaModFix amt="50000"/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0" id="10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1" id="11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0"/>
              <a:stretch>
                <a:fillRect l="0" t="0" r="0" b="0"/>
              </a:stretch>
            </a:blipFill>
          </p:spPr>
        </p:sp>
        <p:sp>
          <p:nvSpPr>
            <p:cNvPr name="Freeform 12" id="12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>
                <a:extLst>
                  <a:ext uri="{96DAC541-7B7A-43D3-8B79-37D633B846F1}">
                    <asvg:svgBlip xmlns:asvg="http://schemas.microsoft.com/office/drawing/2016/SVG/main" r:embed="rId12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4" id="14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5" id="15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/>
              <a:stretch>
                <a:fillRect l="0" t="0" r="0" b="0"/>
              </a:stretch>
            </a:blipFill>
          </p:spPr>
        </p:sp>
        <p:sp>
          <p:nvSpPr>
            <p:cNvPr name="Freeform 16" id="16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>
                <a:extLs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6">
                <a:extLst>
                  <a:ext uri="{96DAC541-7B7A-43D3-8B79-37D633B846F1}">
                    <asvg:svgBlip xmlns:asvg="http://schemas.microsoft.com/office/drawing/2016/SVG/main" r:embed="rId7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19" id="19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0" id="20"/>
          <p:cNvSpPr/>
          <p:nvPr/>
        </p:nvSpPr>
        <p:spPr>
          <a:xfrm flipH="false" flipV="false" rot="0">
            <a:off x="8542535" y="115643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18">
              <a:alphaModFix amt="52000"/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259787" y="2421775"/>
            <a:ext cx="13778288" cy="6163600"/>
          </a:xfrm>
          <a:custGeom>
            <a:avLst/>
            <a:gdLst/>
            <a:ahLst/>
            <a:cxnLst/>
            <a:rect r="r" b="b" t="t" l="l"/>
            <a:pathLst>
              <a:path h="6163600" w="13778288">
                <a:moveTo>
                  <a:pt x="0" y="0"/>
                </a:moveTo>
                <a:lnTo>
                  <a:pt x="13778288" y="0"/>
                </a:lnTo>
                <a:lnTo>
                  <a:pt x="13778288" y="6163600"/>
                </a:lnTo>
                <a:lnTo>
                  <a:pt x="0" y="6163600"/>
                </a:lnTo>
                <a:lnTo>
                  <a:pt x="0" y="0"/>
                </a:lnTo>
                <a:close/>
              </a:path>
            </a:pathLst>
          </a:custGeom>
          <a:blipFill>
            <a:blip r:embed="rId20"/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063033" y="1202244"/>
            <a:ext cx="10173012" cy="712471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879"/>
              </a:lnSpc>
              <a:spcBef>
                <a:spcPct val="0"/>
              </a:spcBef>
            </a:pPr>
            <a:r>
              <a:rPr lang="en-US" sz="4199" spc="369">
                <a:solidFill>
                  <a:srgbClr val="528797"/>
                </a:solidFill>
                <a:latin typeface="思源黑体-粗体 Bold"/>
              </a:rPr>
              <a:t>How we carry out the reasrach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-2387595" y="378649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Method</a:t>
            </a:r>
          </a:p>
        </p:txBody>
      </p:sp>
    </p:spTree>
  </p:cSld>
  <p:clrMapOvr>
    <a:masterClrMapping/>
  </p:clrMapOvr>
</p:sld>
</file>

<file path=ppt/slides/slide6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3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4">
              <a:alphaModFix amt="42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alphaModFix amt="50000"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3">
                <a:extLst>
                  <a:ext uri="{96DAC541-7B7A-43D3-8B79-37D633B846F1}">
                    <asvg:svgBlip xmlns:asvg="http://schemas.microsoft.com/office/drawing/2016/SVG/main" r:embed="rId14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274339" y="4817117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6">
                <a:extLs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8">
                <a:extLst>
                  <a:ext uri="{96DAC541-7B7A-43D3-8B79-37D633B846F1}">
                    <asvg:svgBlip xmlns:asvg="http://schemas.microsoft.com/office/drawing/2016/SVG/main" r:embed="rId9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304689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20">
              <a:alphaModFix amt="52000"/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169506" y="5339465"/>
            <a:ext cx="2077355" cy="1874813"/>
          </a:xfrm>
          <a:custGeom>
            <a:avLst/>
            <a:gdLst/>
            <a:ahLst/>
            <a:cxnLst/>
            <a:rect r="r" b="b" t="t" l="l"/>
            <a:pathLst>
              <a:path h="1874813" w="2077355">
                <a:moveTo>
                  <a:pt x="0" y="0"/>
                </a:moveTo>
                <a:lnTo>
                  <a:pt x="2077355" y="0"/>
                </a:lnTo>
                <a:lnTo>
                  <a:pt x="2077355" y="1874813"/>
                </a:lnTo>
                <a:lnTo>
                  <a:pt x="0" y="1874813"/>
                </a:lnTo>
                <a:lnTo>
                  <a:pt x="0" y="0"/>
                </a:lnTo>
                <a:close/>
              </a:path>
            </a:pathLst>
          </a:custGeom>
          <a:blipFill>
            <a:blip r:embed="rId22">
              <a:alphaModFix amt="20999"/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826087" y="5776507"/>
            <a:ext cx="764192" cy="1000728"/>
          </a:xfrm>
          <a:custGeom>
            <a:avLst/>
            <a:gdLst/>
            <a:ahLst/>
            <a:cxnLst/>
            <a:rect r="r" b="b" t="t" l="l"/>
            <a:pathLst>
              <a:path h="1000728" w="764192">
                <a:moveTo>
                  <a:pt x="0" y="0"/>
                </a:moveTo>
                <a:lnTo>
                  <a:pt x="764192" y="0"/>
                </a:lnTo>
                <a:lnTo>
                  <a:pt x="764192" y="1000728"/>
                </a:lnTo>
                <a:lnTo>
                  <a:pt x="0" y="1000728"/>
                </a:lnTo>
                <a:lnTo>
                  <a:pt x="0" y="0"/>
                </a:lnTo>
                <a:close/>
              </a:path>
            </a:pathLst>
          </a:custGeom>
          <a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10399042" y="4844373"/>
            <a:ext cx="5373520" cy="4739809"/>
          </a:xfrm>
          <a:custGeom>
            <a:avLst/>
            <a:gdLst/>
            <a:ahLst/>
            <a:cxnLst/>
            <a:rect r="r" b="b" t="t" l="l"/>
            <a:pathLst>
              <a:path h="4739809" w="5373520">
                <a:moveTo>
                  <a:pt x="0" y="0"/>
                </a:moveTo>
                <a:lnTo>
                  <a:pt x="5373520" y="0"/>
                </a:lnTo>
                <a:lnTo>
                  <a:pt x="5373520" y="4739809"/>
                </a:lnTo>
                <a:lnTo>
                  <a:pt x="0" y="4739809"/>
                </a:lnTo>
                <a:lnTo>
                  <a:pt x="0" y="0"/>
                </a:lnTo>
                <a:close/>
              </a:path>
            </a:pathLst>
          </a:custGeom>
          <a:blipFill>
            <a:blip r:embed="rId26"/>
            <a:stretch>
              <a:fillRect l="0" t="0" r="0" b="0"/>
            </a:stretch>
          </a:blipFill>
        </p:spPr>
      </p:sp>
      <p:sp>
        <p:nvSpPr>
          <p:cNvPr name="TextBox 25" id="25"/>
          <p:cNvSpPr txBox="true"/>
          <p:nvPr/>
        </p:nvSpPr>
        <p:spPr>
          <a:xfrm rot="0">
            <a:off x="4167450" y="4758648"/>
            <a:ext cx="6423497" cy="47714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30"/>
              </a:lnSpc>
            </a:pPr>
            <a:r>
              <a:rPr lang="en-US" sz="4521" spc="397">
                <a:solidFill>
                  <a:srgbClr val="528797"/>
                </a:solidFill>
                <a:latin typeface="Canva Sans"/>
              </a:rPr>
              <a:t>The publication follows the IMRD structure, showing the application of computer science.</a:t>
            </a:r>
          </a:p>
          <a:p>
            <a:pPr>
              <a:lnSpc>
                <a:spcPts val="6330"/>
              </a:lnSpc>
              <a:spcBef>
                <a:spcPct val="0"/>
              </a:spcBef>
            </a:pPr>
          </a:p>
        </p:txBody>
      </p:sp>
      <p:sp>
        <p:nvSpPr>
          <p:cNvPr name="TextBox 26" id="26"/>
          <p:cNvSpPr txBox="true"/>
          <p:nvPr/>
        </p:nvSpPr>
        <p:spPr>
          <a:xfrm rot="0">
            <a:off x="2866223" y="947427"/>
            <a:ext cx="13355185" cy="308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思源黑体-粗体 Bold"/>
              </a:rPr>
              <a:t>Journal</a:t>
            </a:r>
          </a:p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Open Sans Italics"/>
              </a:rPr>
              <a:t>(Computer vision reveals hidden variables underlying NF-κB activation in single cells）</a:t>
            </a:r>
          </a:p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528797"/>
                </a:solidFill>
                <a:latin typeface="思源黑体-粗体"/>
              </a:rPr>
              <a:t>——structure features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-2308568" y="465472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Results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9144000" y="304689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alphaModFix amt="52000"/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4015426" y="4324466"/>
            <a:ext cx="12415496" cy="237116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30"/>
              </a:lnSpc>
              <a:spcBef>
                <a:spcPct val="0"/>
              </a:spcBef>
            </a:pPr>
            <a:r>
              <a:rPr lang="en-US" sz="4521" spc="397">
                <a:solidFill>
                  <a:srgbClr val="528797"/>
                </a:solidFill>
                <a:latin typeface="Canva Sans"/>
              </a:rPr>
              <a:t>The title and abstract provide a clear and concise summary of the research topic, methodology and findings.</a:t>
            </a: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1563086" y="4768063"/>
            <a:ext cx="2077355" cy="1874813"/>
          </a:xfrm>
          <a:custGeom>
            <a:avLst/>
            <a:gdLst/>
            <a:ahLst/>
            <a:cxnLst/>
            <a:rect r="r" b="b" t="t" l="l"/>
            <a:pathLst>
              <a:path h="1874813" w="2077355">
                <a:moveTo>
                  <a:pt x="0" y="0"/>
                </a:moveTo>
                <a:lnTo>
                  <a:pt x="2077355" y="0"/>
                </a:lnTo>
                <a:lnTo>
                  <a:pt x="2077355" y="1874813"/>
                </a:lnTo>
                <a:lnTo>
                  <a:pt x="0" y="1874813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alphaModFix amt="20999"/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094770" y="5289127"/>
            <a:ext cx="1013987" cy="798284"/>
          </a:xfrm>
          <a:custGeom>
            <a:avLst/>
            <a:gdLst/>
            <a:ahLst/>
            <a:cxnLst/>
            <a:rect r="r" b="b" t="t" l="l"/>
            <a:pathLst>
              <a:path h="798284" w="1013987">
                <a:moveTo>
                  <a:pt x="0" y="0"/>
                </a:moveTo>
                <a:lnTo>
                  <a:pt x="1013987" y="0"/>
                </a:lnTo>
                <a:lnTo>
                  <a:pt x="1013987" y="798284"/>
                </a:lnTo>
                <a:lnTo>
                  <a:pt x="0" y="798284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3640441" y="7084209"/>
            <a:ext cx="11851025" cy="2814123"/>
          </a:xfrm>
          <a:custGeom>
            <a:avLst/>
            <a:gdLst/>
            <a:ahLst/>
            <a:cxnLst/>
            <a:rect r="r" b="b" t="t" l="l"/>
            <a:pathLst>
              <a:path h="2814123" w="11851025">
                <a:moveTo>
                  <a:pt x="0" y="0"/>
                </a:moveTo>
                <a:lnTo>
                  <a:pt x="11851025" y="0"/>
                </a:lnTo>
                <a:lnTo>
                  <a:pt x="11851025" y="2814123"/>
                </a:lnTo>
                <a:lnTo>
                  <a:pt x="0" y="2814123"/>
                </a:lnTo>
                <a:lnTo>
                  <a:pt x="0" y="0"/>
                </a:lnTo>
                <a:close/>
              </a:path>
            </a:pathLst>
          </a:custGeom>
          <a:blipFill>
            <a:blip r:embed="rId25"/>
            <a:stretch>
              <a:fillRect l="0" t="0" r="0" b="0"/>
            </a:stretch>
          </a:blipFill>
        </p:spPr>
      </p:sp>
      <p:sp>
        <p:nvSpPr>
          <p:cNvPr name="TextBox 26" id="26"/>
          <p:cNvSpPr txBox="true"/>
          <p:nvPr/>
        </p:nvSpPr>
        <p:spPr>
          <a:xfrm rot="0">
            <a:off x="-2308568" y="465472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Results</a:t>
            </a:r>
          </a:p>
        </p:txBody>
      </p:sp>
      <p:sp>
        <p:nvSpPr>
          <p:cNvPr name="TextBox 27" id="27"/>
          <p:cNvSpPr txBox="true"/>
          <p:nvPr/>
        </p:nvSpPr>
        <p:spPr>
          <a:xfrm rot="0">
            <a:off x="2866223" y="947427"/>
            <a:ext cx="13355185" cy="308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思源黑体-粗体 Bold"/>
              </a:rPr>
              <a:t>Journal</a:t>
            </a:r>
          </a:p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Open Sans Italics"/>
              </a:rPr>
              <a:t>(Computer vision reveals hidden variables underlying NF-κB activation in single cells）</a:t>
            </a:r>
          </a:p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528797"/>
                </a:solidFill>
                <a:latin typeface="思源黑体-粗体"/>
              </a:rPr>
              <a:t>——structure features</a:t>
            </a:r>
          </a:p>
        </p:txBody>
      </p:sp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440459" y="4253203"/>
            <a:ext cx="1883494" cy="1995756"/>
          </a:xfrm>
          <a:custGeom>
            <a:avLst/>
            <a:gdLst/>
            <a:ahLst/>
            <a:cxnLst/>
            <a:rect r="r" b="b" t="t" l="l"/>
            <a:pathLst>
              <a:path h="1995756" w="1883494">
                <a:moveTo>
                  <a:pt x="0" y="0"/>
                </a:moveTo>
                <a:lnTo>
                  <a:pt x="1883494" y="0"/>
                </a:lnTo>
                <a:lnTo>
                  <a:pt x="1883494" y="1995756"/>
                </a:lnTo>
                <a:lnTo>
                  <a:pt x="0" y="1995756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2" id="22"/>
          <p:cNvSpPr txBox="true"/>
          <p:nvPr/>
        </p:nvSpPr>
        <p:spPr>
          <a:xfrm rot="0">
            <a:off x="6402468" y="5321568"/>
            <a:ext cx="6965699" cy="5718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4689"/>
              </a:lnSpc>
              <a:spcBef>
                <a:spcPct val="0"/>
              </a:spcBef>
            </a:pPr>
          </a:p>
        </p:txBody>
      </p:sp>
      <p:sp>
        <p:nvSpPr>
          <p:cNvPr name="Freeform 23" id="23"/>
          <p:cNvSpPr/>
          <p:nvPr/>
        </p:nvSpPr>
        <p:spPr>
          <a:xfrm flipH="false" flipV="false" rot="0">
            <a:off x="2568450" y="6535210"/>
            <a:ext cx="1755503" cy="1860136"/>
          </a:xfrm>
          <a:custGeom>
            <a:avLst/>
            <a:gdLst/>
            <a:ahLst/>
            <a:cxnLst/>
            <a:rect r="r" b="b" t="t" l="l"/>
            <a:pathLst>
              <a:path h="1860136" w="1755503">
                <a:moveTo>
                  <a:pt x="0" y="0"/>
                </a:moveTo>
                <a:lnTo>
                  <a:pt x="1755503" y="0"/>
                </a:lnTo>
                <a:lnTo>
                  <a:pt x="1755503" y="1860136"/>
                </a:lnTo>
                <a:lnTo>
                  <a:pt x="0" y="1860136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3199465" y="5057989"/>
            <a:ext cx="607774" cy="486219"/>
          </a:xfrm>
          <a:custGeom>
            <a:avLst/>
            <a:gdLst/>
            <a:ahLst/>
            <a:cxnLst/>
            <a:rect r="r" b="b" t="t" l="l"/>
            <a:pathLst>
              <a:path h="486219" w="607774">
                <a:moveTo>
                  <a:pt x="0" y="0"/>
                </a:moveTo>
                <a:lnTo>
                  <a:pt x="607774" y="0"/>
                </a:lnTo>
                <a:lnTo>
                  <a:pt x="607774" y="486219"/>
                </a:lnTo>
                <a:lnTo>
                  <a:pt x="0" y="486219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735940" y="3590331"/>
            <a:ext cx="514824" cy="491423"/>
          </a:xfrm>
          <a:custGeom>
            <a:avLst/>
            <a:gdLst/>
            <a:ahLst/>
            <a:cxnLst/>
            <a:rect r="r" b="b" t="t" l="l"/>
            <a:pathLst>
              <a:path h="491423" w="514824">
                <a:moveTo>
                  <a:pt x="0" y="0"/>
                </a:moveTo>
                <a:lnTo>
                  <a:pt x="514823" y="0"/>
                </a:lnTo>
                <a:lnTo>
                  <a:pt x="514823" y="491422"/>
                </a:lnTo>
                <a:lnTo>
                  <a:pt x="0" y="491422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3199465" y="7198904"/>
            <a:ext cx="607774" cy="636716"/>
          </a:xfrm>
          <a:custGeom>
            <a:avLst/>
            <a:gdLst/>
            <a:ahLst/>
            <a:cxnLst/>
            <a:rect r="r" b="b" t="t" l="l"/>
            <a:pathLst>
              <a:path h="636716" w="607774">
                <a:moveTo>
                  <a:pt x="0" y="0"/>
                </a:moveTo>
                <a:lnTo>
                  <a:pt x="607774" y="0"/>
                </a:lnTo>
                <a:lnTo>
                  <a:pt x="607774" y="636716"/>
                </a:lnTo>
                <a:lnTo>
                  <a:pt x="0" y="636716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7" id="27"/>
          <p:cNvSpPr/>
          <p:nvPr/>
        </p:nvSpPr>
        <p:spPr>
          <a:xfrm flipH="false" flipV="false" rot="0">
            <a:off x="9144000" y="304689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29">
              <a:alphaModFix amt="52000"/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TextBox 28" id="28"/>
          <p:cNvSpPr txBox="true"/>
          <p:nvPr/>
        </p:nvSpPr>
        <p:spPr>
          <a:xfrm rot="0">
            <a:off x="4730970" y="4319111"/>
            <a:ext cx="10308694" cy="15711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just">
              <a:lnSpc>
                <a:spcPts val="6328"/>
              </a:lnSpc>
              <a:spcBef>
                <a:spcPct val="0"/>
              </a:spcBef>
            </a:pPr>
            <a:r>
              <a:rPr lang="en-US" sz="4520" spc="397">
                <a:solidFill>
                  <a:srgbClr val="528797"/>
                </a:solidFill>
                <a:latin typeface="Canva Sans"/>
              </a:rPr>
              <a:t>The reference is written in the Vancouver  citation style.</a:t>
            </a:r>
          </a:p>
        </p:txBody>
      </p:sp>
      <p:sp>
        <p:nvSpPr>
          <p:cNvPr name="Freeform 29" id="29"/>
          <p:cNvSpPr/>
          <p:nvPr/>
        </p:nvSpPr>
        <p:spPr>
          <a:xfrm flipH="false" flipV="false" rot="0">
            <a:off x="4730970" y="6464907"/>
            <a:ext cx="11991618" cy="2000741"/>
          </a:xfrm>
          <a:custGeom>
            <a:avLst/>
            <a:gdLst/>
            <a:ahLst/>
            <a:cxnLst/>
            <a:rect r="r" b="b" t="t" l="l"/>
            <a:pathLst>
              <a:path h="2000741" w="11991618">
                <a:moveTo>
                  <a:pt x="0" y="0"/>
                </a:moveTo>
                <a:lnTo>
                  <a:pt x="11991618" y="0"/>
                </a:lnTo>
                <a:lnTo>
                  <a:pt x="11991618" y="2000741"/>
                </a:lnTo>
                <a:lnTo>
                  <a:pt x="0" y="2000741"/>
                </a:lnTo>
                <a:lnTo>
                  <a:pt x="0" y="0"/>
                </a:lnTo>
                <a:close/>
              </a:path>
            </a:pathLst>
          </a:custGeom>
          <a:blipFill>
            <a:blip r:embed="rId31"/>
            <a:stretch>
              <a:fillRect l="0" t="0" r="0" b="0"/>
            </a:stretch>
          </a:blipFill>
        </p:spPr>
      </p:sp>
      <p:sp>
        <p:nvSpPr>
          <p:cNvPr name="TextBox 30" id="30"/>
          <p:cNvSpPr txBox="true"/>
          <p:nvPr/>
        </p:nvSpPr>
        <p:spPr>
          <a:xfrm rot="0">
            <a:off x="-2308568" y="465472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Results</a:t>
            </a:r>
          </a:p>
        </p:txBody>
      </p:sp>
      <p:sp>
        <p:nvSpPr>
          <p:cNvPr name="TextBox 31" id="31"/>
          <p:cNvSpPr txBox="true"/>
          <p:nvPr/>
        </p:nvSpPr>
        <p:spPr>
          <a:xfrm rot="0">
            <a:off x="2866223" y="947427"/>
            <a:ext cx="13355185" cy="308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思源黑体-粗体 Bold"/>
              </a:rPr>
              <a:t>Journal</a:t>
            </a:r>
          </a:p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Open Sans Italics"/>
              </a:rPr>
              <a:t>(Computer vision reveals hidden variables underlying NF-κB activation in single cells）</a:t>
            </a:r>
          </a:p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528797"/>
                </a:solidFill>
                <a:latin typeface="思源黑体-粗体"/>
              </a:rPr>
              <a:t>——style features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>
            <a:alphaModFix amt="59000"/>
          </a:blip>
          <a:srcRect l="0" t="9837" r="2328" b="20397"/>
          <a:stretch>
            <a:fillRect/>
          </a:stretch>
        </p:blipFill>
        <p:spPr>
          <a:xfrm flipH="false" flipV="false">
            <a:off x="0" y="0"/>
            <a:ext cx="18288000" cy="10287000"/>
          </a:xfrm>
          <a:prstGeom prst="rect">
            <a:avLst/>
          </a:prstGeom>
        </p:spPr>
      </p:pic>
      <p:sp>
        <p:nvSpPr>
          <p:cNvPr name="Freeform 3" id="3"/>
          <p:cNvSpPr/>
          <p:nvPr/>
        </p:nvSpPr>
        <p:spPr>
          <a:xfrm flipH="false" flipV="false" rot="-8719307">
            <a:off x="-2915948" y="7132843"/>
            <a:ext cx="6764111" cy="3876919"/>
          </a:xfrm>
          <a:custGeom>
            <a:avLst/>
            <a:gdLst/>
            <a:ahLst/>
            <a:cxnLst/>
            <a:rect r="r" b="b" t="t" l="l"/>
            <a:pathLst>
              <a:path h="3876919" w="6764111">
                <a:moveTo>
                  <a:pt x="0" y="0"/>
                </a:moveTo>
                <a:lnTo>
                  <a:pt x="6764111" y="0"/>
                </a:lnTo>
                <a:lnTo>
                  <a:pt x="6764111" y="3876919"/>
                </a:lnTo>
                <a:lnTo>
                  <a:pt x="0" y="3876919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true" rot="-9478000">
            <a:off x="1400681" y="9600152"/>
            <a:ext cx="3173552" cy="1818954"/>
          </a:xfrm>
          <a:custGeom>
            <a:avLst/>
            <a:gdLst/>
            <a:ahLst/>
            <a:cxnLst/>
            <a:rect r="r" b="b" t="t" l="l"/>
            <a:pathLst>
              <a:path h="1818954" w="3173552">
                <a:moveTo>
                  <a:pt x="0" y="1818954"/>
                </a:moveTo>
                <a:lnTo>
                  <a:pt x="3173552" y="1818954"/>
                </a:lnTo>
                <a:lnTo>
                  <a:pt x="3173552" y="0"/>
                </a:lnTo>
                <a:lnTo>
                  <a:pt x="0" y="0"/>
                </a:lnTo>
                <a:lnTo>
                  <a:pt x="0" y="1818954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5" id="5"/>
          <p:cNvSpPr/>
          <p:nvPr/>
        </p:nvSpPr>
        <p:spPr>
          <a:xfrm flipH="false" flipV="true" rot="-9478000">
            <a:off x="15620746" y="-688160"/>
            <a:ext cx="3001492" cy="1720336"/>
          </a:xfrm>
          <a:custGeom>
            <a:avLst/>
            <a:gdLst/>
            <a:ahLst/>
            <a:cxnLst/>
            <a:rect r="r" b="b" t="t" l="l"/>
            <a:pathLst>
              <a:path h="1720336" w="3001492">
                <a:moveTo>
                  <a:pt x="0" y="1720336"/>
                </a:moveTo>
                <a:lnTo>
                  <a:pt x="3001492" y="1720336"/>
                </a:lnTo>
                <a:lnTo>
                  <a:pt x="3001492" y="0"/>
                </a:lnTo>
                <a:lnTo>
                  <a:pt x="0" y="0"/>
                </a:lnTo>
                <a:lnTo>
                  <a:pt x="0" y="1720336"/>
                </a:lnTo>
                <a:close/>
              </a:path>
            </a:pathLst>
          </a:custGeom>
          <a:blipFill>
            <a:blip r:embed="rId3">
              <a:alphaModFix amt="42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6" id="6"/>
          <p:cNvSpPr/>
          <p:nvPr/>
        </p:nvSpPr>
        <p:spPr>
          <a:xfrm flipH="false" flipV="false" rot="2070569">
            <a:off x="14607319" y="-1263115"/>
            <a:ext cx="6397382" cy="3666724"/>
          </a:xfrm>
          <a:custGeom>
            <a:avLst/>
            <a:gdLst/>
            <a:ahLst/>
            <a:cxnLst/>
            <a:rect r="r" b="b" t="t" l="l"/>
            <a:pathLst>
              <a:path h="3666724" w="6397382">
                <a:moveTo>
                  <a:pt x="0" y="0"/>
                </a:moveTo>
                <a:lnTo>
                  <a:pt x="6397382" y="0"/>
                </a:lnTo>
                <a:lnTo>
                  <a:pt x="6397382" y="3666724"/>
                </a:lnTo>
                <a:lnTo>
                  <a:pt x="0" y="3666724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alphaModFix amt="50000"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7" id="7"/>
          <p:cNvSpPr/>
          <p:nvPr/>
        </p:nvSpPr>
        <p:spPr>
          <a:xfrm flipH="false" flipV="false" rot="530538">
            <a:off x="85710" y="7720739"/>
            <a:ext cx="1137886" cy="3476874"/>
          </a:xfrm>
          <a:custGeom>
            <a:avLst/>
            <a:gdLst/>
            <a:ahLst/>
            <a:cxnLst/>
            <a:rect r="r" b="b" t="t" l="l"/>
            <a:pathLst>
              <a:path h="3476874" w="1137886">
                <a:moveTo>
                  <a:pt x="0" y="0"/>
                </a:moveTo>
                <a:lnTo>
                  <a:pt x="1137886" y="0"/>
                </a:lnTo>
                <a:lnTo>
                  <a:pt x="1137886" y="3476874"/>
                </a:lnTo>
                <a:lnTo>
                  <a:pt x="0" y="347687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8" id="8"/>
          <p:cNvSpPr/>
          <p:nvPr/>
        </p:nvSpPr>
        <p:spPr>
          <a:xfrm flipH="false" flipV="false" rot="776328">
            <a:off x="818181" y="8741343"/>
            <a:ext cx="714405" cy="2182904"/>
          </a:xfrm>
          <a:custGeom>
            <a:avLst/>
            <a:gdLst/>
            <a:ahLst/>
            <a:cxnLst/>
            <a:rect r="r" b="b" t="t" l="l"/>
            <a:pathLst>
              <a:path h="2182904" w="714405">
                <a:moveTo>
                  <a:pt x="0" y="0"/>
                </a:moveTo>
                <a:lnTo>
                  <a:pt x="714405" y="0"/>
                </a:lnTo>
                <a:lnTo>
                  <a:pt x="714405" y="2182904"/>
                </a:lnTo>
                <a:lnTo>
                  <a:pt x="0" y="2182904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9" id="9"/>
          <p:cNvSpPr/>
          <p:nvPr/>
        </p:nvSpPr>
        <p:spPr>
          <a:xfrm flipH="true" flipV="false" rot="795925">
            <a:off x="-648753" y="8526831"/>
            <a:ext cx="624373" cy="2703977"/>
          </a:xfrm>
          <a:custGeom>
            <a:avLst/>
            <a:gdLst/>
            <a:ahLst/>
            <a:cxnLst/>
            <a:rect r="r" b="b" t="t" l="l"/>
            <a:pathLst>
              <a:path h="2703977" w="624373">
                <a:moveTo>
                  <a:pt x="624373" y="0"/>
                </a:moveTo>
                <a:lnTo>
                  <a:pt x="0" y="0"/>
                </a:lnTo>
                <a:lnTo>
                  <a:pt x="0" y="2703977"/>
                </a:lnTo>
                <a:lnTo>
                  <a:pt x="624373" y="2703977"/>
                </a:lnTo>
                <a:lnTo>
                  <a:pt x="624373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10" id="10"/>
          <p:cNvSpPr/>
          <p:nvPr/>
        </p:nvSpPr>
        <p:spPr>
          <a:xfrm flipH="false" flipV="false" rot="2505496">
            <a:off x="-920567" y="6526147"/>
            <a:ext cx="457715" cy="1982231"/>
          </a:xfrm>
          <a:custGeom>
            <a:avLst/>
            <a:gdLst/>
            <a:ahLst/>
            <a:cxnLst/>
            <a:rect r="r" b="b" t="t" l="l"/>
            <a:pathLst>
              <a:path h="1982231" w="457715">
                <a:moveTo>
                  <a:pt x="0" y="0"/>
                </a:moveTo>
                <a:lnTo>
                  <a:pt x="457715" y="0"/>
                </a:lnTo>
                <a:lnTo>
                  <a:pt x="457715" y="1982231"/>
                </a:lnTo>
                <a:lnTo>
                  <a:pt x="0" y="1982231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 l="0" t="0" r="0" b="0"/>
            </a:stretch>
          </a:blipFill>
        </p:spPr>
      </p:sp>
      <p:grpSp>
        <p:nvGrpSpPr>
          <p:cNvPr name="Group 11" id="11"/>
          <p:cNvGrpSpPr/>
          <p:nvPr/>
        </p:nvGrpSpPr>
        <p:grpSpPr>
          <a:xfrm rot="0">
            <a:off x="-4535933" y="-4932716"/>
            <a:ext cx="9559485" cy="9570312"/>
            <a:chOff x="0" y="0"/>
            <a:chExt cx="12745980" cy="12760416"/>
          </a:xfrm>
        </p:grpSpPr>
        <p:sp>
          <p:nvSpPr>
            <p:cNvPr name="Freeform 12" id="12"/>
            <p:cNvSpPr/>
            <p:nvPr/>
          </p:nvSpPr>
          <p:spPr>
            <a:xfrm flipH="false" flipV="false" rot="3314070">
              <a:off x="1776788" y="1812732"/>
              <a:ext cx="9192404" cy="9134952"/>
            </a:xfrm>
            <a:custGeom>
              <a:avLst/>
              <a:gdLst/>
              <a:ahLst/>
              <a:cxnLst/>
              <a:rect r="r" b="b" t="t" l="l"/>
              <a:pathLst>
                <a:path h="9134952" w="9192404">
                  <a:moveTo>
                    <a:pt x="0" y="0"/>
                  </a:moveTo>
                  <a:lnTo>
                    <a:pt x="9192404" y="0"/>
                  </a:lnTo>
                  <a:lnTo>
                    <a:pt x="9192404" y="9134952"/>
                  </a:lnTo>
                  <a:lnTo>
                    <a:pt x="0" y="9134952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1"/>
              <a:stretch>
                <a:fillRect l="0" t="0" r="0" b="0"/>
              </a:stretch>
            </a:blipFill>
          </p:spPr>
        </p:sp>
        <p:sp>
          <p:nvSpPr>
            <p:cNvPr name="Freeform 13" id="13"/>
            <p:cNvSpPr/>
            <p:nvPr/>
          </p:nvSpPr>
          <p:spPr>
            <a:xfrm flipH="false" flipV="false" rot="-1277341">
              <a:off x="7450700" y="9505960"/>
              <a:ext cx="758754" cy="1592805"/>
            </a:xfrm>
            <a:custGeom>
              <a:avLst/>
              <a:gdLst/>
              <a:ahLst/>
              <a:cxnLst/>
              <a:rect r="r" b="b" t="t" l="l"/>
              <a:pathLst>
                <a:path h="1592805" w="758754">
                  <a:moveTo>
                    <a:pt x="0" y="0"/>
                  </a:moveTo>
                  <a:lnTo>
                    <a:pt x="758754" y="0"/>
                  </a:lnTo>
                  <a:lnTo>
                    <a:pt x="758754" y="1592805"/>
                  </a:lnTo>
                  <a:lnTo>
                    <a:pt x="0" y="159280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4" id="14"/>
            <p:cNvSpPr/>
            <p:nvPr/>
          </p:nvSpPr>
          <p:spPr>
            <a:xfrm flipH="false" flipV="false" rot="2908486">
              <a:off x="10217676" y="6899512"/>
              <a:ext cx="452893" cy="950730"/>
            </a:xfrm>
            <a:custGeom>
              <a:avLst/>
              <a:gdLst/>
              <a:ahLst/>
              <a:cxnLst/>
              <a:rect r="r" b="b" t="t" l="l"/>
              <a:pathLst>
                <a:path h="950730" w="452893">
                  <a:moveTo>
                    <a:pt x="0" y="0"/>
                  </a:moveTo>
                  <a:lnTo>
                    <a:pt x="452893" y="0"/>
                  </a:lnTo>
                  <a:lnTo>
                    <a:pt x="452893" y="950730"/>
                  </a:lnTo>
                  <a:lnTo>
                    <a:pt x="0" y="95073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2">
                <a:extLs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tretch>
                <a:fillRect l="0" t="0" r="0" b="0"/>
              </a:stretch>
            </a:blipFill>
          </p:spPr>
        </p:sp>
      </p:grpSp>
      <p:grpSp>
        <p:nvGrpSpPr>
          <p:cNvPr name="Group 15" id="15"/>
          <p:cNvGrpSpPr/>
          <p:nvPr/>
        </p:nvGrpSpPr>
        <p:grpSpPr>
          <a:xfrm rot="0">
            <a:off x="13581714" y="4842222"/>
            <a:ext cx="8448592" cy="8458161"/>
            <a:chOff x="0" y="0"/>
            <a:chExt cx="11264789" cy="11277548"/>
          </a:xfrm>
        </p:grpSpPr>
        <p:sp>
          <p:nvSpPr>
            <p:cNvPr name="Freeform 16" id="16"/>
            <p:cNvSpPr/>
            <p:nvPr/>
          </p:nvSpPr>
          <p:spPr>
            <a:xfrm flipH="false" flipV="false" rot="3314070">
              <a:off x="1570310" y="1602077"/>
              <a:ext cx="8124169" cy="8073393"/>
            </a:xfrm>
            <a:custGeom>
              <a:avLst/>
              <a:gdLst/>
              <a:ahLst/>
              <a:cxnLst/>
              <a:rect r="r" b="b" t="t" l="l"/>
              <a:pathLst>
                <a:path h="8073393" w="8124169">
                  <a:moveTo>
                    <a:pt x="0" y="0"/>
                  </a:moveTo>
                  <a:lnTo>
                    <a:pt x="8124169" y="0"/>
                  </a:lnTo>
                  <a:lnTo>
                    <a:pt x="8124169" y="8073394"/>
                  </a:lnTo>
                  <a:lnTo>
                    <a:pt x="0" y="8073394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4"/>
              <a:stretch>
                <a:fillRect l="0" t="0" r="0" b="0"/>
              </a:stretch>
            </a:blipFill>
          </p:spPr>
        </p:sp>
        <p:sp>
          <p:nvSpPr>
            <p:cNvPr name="Freeform 17" id="17"/>
            <p:cNvSpPr/>
            <p:nvPr/>
          </p:nvSpPr>
          <p:spPr>
            <a:xfrm flipH="false" flipV="false" rot="-555995">
              <a:off x="3589452" y="3342524"/>
              <a:ext cx="2042943" cy="4662318"/>
            </a:xfrm>
            <a:custGeom>
              <a:avLst/>
              <a:gdLst/>
              <a:ahLst/>
              <a:cxnLst/>
              <a:rect r="r" b="b" t="t" l="l"/>
              <a:pathLst>
                <a:path h="4662318" w="2042943">
                  <a:moveTo>
                    <a:pt x="0" y="0"/>
                  </a:moveTo>
                  <a:lnTo>
                    <a:pt x="2042943" y="0"/>
                  </a:lnTo>
                  <a:lnTo>
                    <a:pt x="2042943" y="4662318"/>
                  </a:lnTo>
                  <a:lnTo>
                    <a:pt x="0" y="4662318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15">
                <a:extLst>
                  <a:ext uri="{96DAC541-7B7A-43D3-8B79-37D633B846F1}">
                    <asvg:svgBlip xmlns:asvg="http://schemas.microsoft.com/office/drawing/2016/SVG/main" r:embed="rId16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8" id="18"/>
            <p:cNvSpPr/>
            <p:nvPr/>
          </p:nvSpPr>
          <p:spPr>
            <a:xfrm flipH="false" flipV="false" rot="-910338">
              <a:off x="1960741" y="5492973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5" y="0"/>
                  </a:lnTo>
                  <a:lnTo>
                    <a:pt x="650105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  <p:sp>
          <p:nvSpPr>
            <p:cNvPr name="Freeform 19" id="19"/>
            <p:cNvSpPr/>
            <p:nvPr/>
          </p:nvSpPr>
          <p:spPr>
            <a:xfrm flipH="false" flipV="false" rot="-2285914">
              <a:off x="5669395" y="3035111"/>
              <a:ext cx="650105" cy="2815415"/>
            </a:xfrm>
            <a:custGeom>
              <a:avLst/>
              <a:gdLst/>
              <a:ahLst/>
              <a:cxnLst/>
              <a:rect r="r" b="b" t="t" l="l"/>
              <a:pathLst>
                <a:path h="2815415" w="650105">
                  <a:moveTo>
                    <a:pt x="0" y="0"/>
                  </a:moveTo>
                  <a:lnTo>
                    <a:pt x="650104" y="0"/>
                  </a:lnTo>
                  <a:lnTo>
                    <a:pt x="650104" y="2815415"/>
                  </a:lnTo>
                  <a:lnTo>
                    <a:pt x="0" y="2815415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>
                <a:extLst>
                  <a:ext uri="{96DAC541-7B7A-43D3-8B79-37D633B846F1}">
                    <asvg:svgBlip xmlns:asvg="http://schemas.microsoft.com/office/drawing/2016/SVG/main" r:embed="rId8"/>
                  </a:ext>
                </a:extLst>
              </a:blip>
              <a:stretch>
                <a:fillRect l="0" t="0" r="0" b="0"/>
              </a:stretch>
            </a:blipFill>
          </p:spPr>
        </p:sp>
      </p:grpSp>
      <p:sp>
        <p:nvSpPr>
          <p:cNvPr name="Freeform 20" id="20"/>
          <p:cNvSpPr/>
          <p:nvPr/>
        </p:nvSpPr>
        <p:spPr>
          <a:xfrm flipH="true" flipV="false" rot="1257273">
            <a:off x="1943181" y="8708331"/>
            <a:ext cx="737448" cy="2703977"/>
          </a:xfrm>
          <a:custGeom>
            <a:avLst/>
            <a:gdLst/>
            <a:ahLst/>
            <a:cxnLst/>
            <a:rect r="r" b="b" t="t" l="l"/>
            <a:pathLst>
              <a:path h="2703977" w="737448">
                <a:moveTo>
                  <a:pt x="737448" y="0"/>
                </a:moveTo>
                <a:lnTo>
                  <a:pt x="0" y="0"/>
                </a:lnTo>
                <a:lnTo>
                  <a:pt x="0" y="2703977"/>
                </a:lnTo>
                <a:lnTo>
                  <a:pt x="737448" y="2703977"/>
                </a:lnTo>
                <a:lnTo>
                  <a:pt x="737448" y="0"/>
                </a:lnTo>
                <a:close/>
              </a:path>
            </a:pathLst>
          </a:custGeom>
          <a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1" id="21"/>
          <p:cNvSpPr/>
          <p:nvPr/>
        </p:nvSpPr>
        <p:spPr>
          <a:xfrm flipH="false" flipV="false" rot="0">
            <a:off x="2230496" y="4637596"/>
            <a:ext cx="1859327" cy="1970148"/>
          </a:xfrm>
          <a:custGeom>
            <a:avLst/>
            <a:gdLst/>
            <a:ahLst/>
            <a:cxnLst/>
            <a:rect r="r" b="b" t="t" l="l"/>
            <a:pathLst>
              <a:path h="1970148" w="1859327">
                <a:moveTo>
                  <a:pt x="0" y="0"/>
                </a:moveTo>
                <a:lnTo>
                  <a:pt x="1859327" y="0"/>
                </a:lnTo>
                <a:lnTo>
                  <a:pt x="1859327" y="1970148"/>
                </a:lnTo>
                <a:lnTo>
                  <a:pt x="0" y="1970148"/>
                </a:lnTo>
                <a:lnTo>
                  <a:pt x="0" y="0"/>
                </a:lnTo>
                <a:close/>
              </a:path>
            </a:pathLst>
          </a:custGeom>
          <a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2" id="22"/>
          <p:cNvSpPr/>
          <p:nvPr/>
        </p:nvSpPr>
        <p:spPr>
          <a:xfrm flipH="false" flipV="false" rot="0">
            <a:off x="2215579" y="6846546"/>
            <a:ext cx="1874244" cy="1985954"/>
          </a:xfrm>
          <a:custGeom>
            <a:avLst/>
            <a:gdLst/>
            <a:ahLst/>
            <a:cxnLst/>
            <a:rect r="r" b="b" t="t" l="l"/>
            <a:pathLst>
              <a:path h="1985954" w="1874244">
                <a:moveTo>
                  <a:pt x="0" y="0"/>
                </a:moveTo>
                <a:lnTo>
                  <a:pt x="1874244" y="0"/>
                </a:lnTo>
                <a:lnTo>
                  <a:pt x="1874244" y="1985954"/>
                </a:lnTo>
                <a:lnTo>
                  <a:pt x="0" y="1985954"/>
                </a:lnTo>
                <a:lnTo>
                  <a:pt x="0" y="0"/>
                </a:lnTo>
                <a:close/>
              </a:path>
            </a:pathLst>
          </a:custGeom>
          <a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3" id="23"/>
          <p:cNvSpPr/>
          <p:nvPr/>
        </p:nvSpPr>
        <p:spPr>
          <a:xfrm flipH="false" flipV="false" rot="0">
            <a:off x="2860541" y="5292555"/>
            <a:ext cx="713101" cy="680688"/>
          </a:xfrm>
          <a:custGeom>
            <a:avLst/>
            <a:gdLst/>
            <a:ahLst/>
            <a:cxnLst/>
            <a:rect r="r" b="b" t="t" l="l"/>
            <a:pathLst>
              <a:path h="680688" w="713101">
                <a:moveTo>
                  <a:pt x="0" y="0"/>
                </a:moveTo>
                <a:lnTo>
                  <a:pt x="713102" y="0"/>
                </a:lnTo>
                <a:lnTo>
                  <a:pt x="713102" y="680687"/>
                </a:lnTo>
                <a:lnTo>
                  <a:pt x="0" y="680687"/>
                </a:lnTo>
                <a:lnTo>
                  <a:pt x="0" y="0"/>
                </a:lnTo>
                <a:close/>
              </a:path>
            </a:pathLst>
          </a:custGeom>
          <a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4" id="24"/>
          <p:cNvSpPr/>
          <p:nvPr/>
        </p:nvSpPr>
        <p:spPr>
          <a:xfrm flipH="false" flipV="false" rot="0">
            <a:off x="2918379" y="7445944"/>
            <a:ext cx="655263" cy="740030"/>
          </a:xfrm>
          <a:custGeom>
            <a:avLst/>
            <a:gdLst/>
            <a:ahLst/>
            <a:cxnLst/>
            <a:rect r="r" b="b" t="t" l="l"/>
            <a:pathLst>
              <a:path h="740030" w="655263">
                <a:moveTo>
                  <a:pt x="0" y="0"/>
                </a:moveTo>
                <a:lnTo>
                  <a:pt x="655264" y="0"/>
                </a:lnTo>
                <a:lnTo>
                  <a:pt x="655264" y="740030"/>
                </a:lnTo>
                <a:lnTo>
                  <a:pt x="0" y="740030"/>
                </a:lnTo>
                <a:lnTo>
                  <a:pt x="0" y="0"/>
                </a:lnTo>
                <a:close/>
              </a:path>
            </a:pathLst>
          </a:custGeom>
          <a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5" id="25"/>
          <p:cNvSpPr/>
          <p:nvPr/>
        </p:nvSpPr>
        <p:spPr>
          <a:xfrm flipH="false" flipV="false" rot="0">
            <a:off x="9144000" y="3046898"/>
            <a:ext cx="1202930" cy="375915"/>
          </a:xfrm>
          <a:custGeom>
            <a:avLst/>
            <a:gdLst/>
            <a:ahLst/>
            <a:cxnLst/>
            <a:rect r="r" b="b" t="t" l="l"/>
            <a:pathLst>
              <a:path h="375915" w="1202930">
                <a:moveTo>
                  <a:pt x="0" y="0"/>
                </a:moveTo>
                <a:lnTo>
                  <a:pt x="1202930" y="0"/>
                </a:lnTo>
                <a:lnTo>
                  <a:pt x="1202930" y="375915"/>
                </a:lnTo>
                <a:lnTo>
                  <a:pt x="0" y="375915"/>
                </a:lnTo>
                <a:lnTo>
                  <a:pt x="0" y="0"/>
                </a:lnTo>
                <a:close/>
              </a:path>
            </a:pathLst>
          </a:custGeom>
          <a:blipFill>
            <a:blip r:embed="rId27">
              <a:alphaModFix amt="52000"/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 l="0" t="0" r="0" b="0"/>
            </a:stretch>
          </a:blipFill>
        </p:spPr>
      </p:sp>
      <p:sp>
        <p:nvSpPr>
          <p:cNvPr name="Freeform 26" id="26"/>
          <p:cNvSpPr/>
          <p:nvPr/>
        </p:nvSpPr>
        <p:spPr>
          <a:xfrm flipH="false" flipV="false" rot="0">
            <a:off x="4166252" y="6947033"/>
            <a:ext cx="11923423" cy="3089310"/>
          </a:xfrm>
          <a:custGeom>
            <a:avLst/>
            <a:gdLst/>
            <a:ahLst/>
            <a:cxnLst/>
            <a:rect r="r" b="b" t="t" l="l"/>
            <a:pathLst>
              <a:path h="3089310" w="11923423">
                <a:moveTo>
                  <a:pt x="0" y="0"/>
                </a:moveTo>
                <a:lnTo>
                  <a:pt x="11923423" y="0"/>
                </a:lnTo>
                <a:lnTo>
                  <a:pt x="11923423" y="3089310"/>
                </a:lnTo>
                <a:lnTo>
                  <a:pt x="0" y="3089310"/>
                </a:lnTo>
                <a:lnTo>
                  <a:pt x="0" y="0"/>
                </a:lnTo>
                <a:close/>
              </a:path>
            </a:pathLst>
          </a:custGeom>
          <a:blipFill>
            <a:blip r:embed="rId29"/>
            <a:stretch>
              <a:fillRect l="0" t="0" r="0" b="0"/>
            </a:stretch>
          </a:blipFill>
        </p:spPr>
      </p:sp>
      <p:sp>
        <p:nvSpPr>
          <p:cNvPr name="TextBox 27" id="27"/>
          <p:cNvSpPr txBox="true"/>
          <p:nvPr/>
        </p:nvSpPr>
        <p:spPr>
          <a:xfrm rot="0">
            <a:off x="4350296" y="4394199"/>
            <a:ext cx="13761021" cy="2371217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328"/>
              </a:lnSpc>
              <a:spcBef>
                <a:spcPct val="0"/>
              </a:spcBef>
            </a:pPr>
            <a:r>
              <a:rPr lang="en-US" sz="4520" spc="397">
                <a:solidFill>
                  <a:srgbClr val="528797"/>
                </a:solidFill>
                <a:latin typeface="Canva Sans"/>
              </a:rPr>
              <a:t>This article maintains a moderate sentence length and objective, accurate, and professional language expressions.</a:t>
            </a:r>
          </a:p>
        </p:txBody>
      </p:sp>
      <p:sp>
        <p:nvSpPr>
          <p:cNvPr name="TextBox 28" id="28"/>
          <p:cNvSpPr txBox="true"/>
          <p:nvPr/>
        </p:nvSpPr>
        <p:spPr>
          <a:xfrm rot="0">
            <a:off x="-2308568" y="465472"/>
            <a:ext cx="7743308" cy="8997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7419"/>
              </a:lnSpc>
              <a:spcBef>
                <a:spcPct val="0"/>
              </a:spcBef>
            </a:pPr>
            <a:r>
              <a:rPr lang="en-US" sz="5299" spc="466">
                <a:solidFill>
                  <a:srgbClr val="528797"/>
                </a:solidFill>
                <a:latin typeface="Open Sans Bold"/>
              </a:rPr>
              <a:t>Results</a:t>
            </a:r>
          </a:p>
        </p:txBody>
      </p:sp>
      <p:sp>
        <p:nvSpPr>
          <p:cNvPr name="TextBox 29" id="29"/>
          <p:cNvSpPr txBox="true"/>
          <p:nvPr/>
        </p:nvSpPr>
        <p:spPr>
          <a:xfrm rot="0">
            <a:off x="2866223" y="947427"/>
            <a:ext cx="13355185" cy="30886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思源黑体-粗体 Bold"/>
              </a:rPr>
              <a:t>Journal</a:t>
            </a:r>
          </a:p>
          <a:p>
            <a:pPr algn="ctr">
              <a:lnSpc>
                <a:spcPts val="6160"/>
              </a:lnSpc>
            </a:pPr>
            <a:r>
              <a:rPr lang="en-US" sz="4400" spc="387">
                <a:solidFill>
                  <a:srgbClr val="528797"/>
                </a:solidFill>
                <a:latin typeface="Open Sans Italics"/>
              </a:rPr>
              <a:t>(Computer vision reveals hidden variables underlying NF-κB activation in single cells）</a:t>
            </a:r>
          </a:p>
          <a:p>
            <a:pPr algn="r">
              <a:lnSpc>
                <a:spcPts val="6160"/>
              </a:lnSpc>
              <a:spcBef>
                <a:spcPct val="0"/>
              </a:spcBef>
            </a:pPr>
            <a:r>
              <a:rPr lang="en-US" sz="4400" spc="387">
                <a:solidFill>
                  <a:srgbClr val="528797"/>
                </a:solidFill>
                <a:latin typeface="思源黑体-粗体"/>
              </a:rPr>
              <a:t>——style features</a:t>
            </a: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DAFk9xEHR5Q</dc:identifier>
  <dcterms:modified xsi:type="dcterms:W3CDTF">2011-08-01T06:04:30Z</dcterms:modified>
  <cp:revision>1</cp:revision>
  <dc:title>蓝粉色莫兰迪水彩清新文科专业通用大学毕业答辩演示文稿</dc:title>
</cp:coreProperties>
</file>